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1410" r:id="rId2"/>
    <p:sldId id="1320" r:id="rId3"/>
    <p:sldId id="480" r:id="rId4"/>
    <p:sldId id="1397" r:id="rId5"/>
    <p:sldId id="1398" r:id="rId6"/>
    <p:sldId id="1399" r:id="rId7"/>
    <p:sldId id="1400" r:id="rId8"/>
    <p:sldId id="1401" r:id="rId9"/>
    <p:sldId id="1402" r:id="rId10"/>
    <p:sldId id="1403" r:id="rId11"/>
    <p:sldId id="1404" r:id="rId12"/>
    <p:sldId id="1405" r:id="rId13"/>
    <p:sldId id="1406" r:id="rId14"/>
    <p:sldId id="1407" r:id="rId15"/>
    <p:sldId id="1383" r:id="rId16"/>
    <p:sldId id="1411" r:id="rId17"/>
    <p:sldId id="1384" r:id="rId18"/>
    <p:sldId id="1386" r:id="rId19"/>
    <p:sldId id="1393" r:id="rId20"/>
    <p:sldId id="1408" r:id="rId21"/>
    <p:sldId id="1389" r:id="rId22"/>
    <p:sldId id="1390" r:id="rId23"/>
    <p:sldId id="1387" r:id="rId24"/>
    <p:sldId id="1391" r:id="rId25"/>
    <p:sldId id="1355" r:id="rId26"/>
    <p:sldId id="1392" r:id="rId27"/>
    <p:sldId id="1394" r:id="rId28"/>
    <p:sldId id="1395" r:id="rId29"/>
    <p:sldId id="1412" r:id="rId30"/>
    <p:sldId id="1396" r:id="rId31"/>
    <p:sldId id="1413" r:id="rId32"/>
    <p:sldId id="1409" r:id="rId33"/>
    <p:sldId id="275" r:id="rId34"/>
    <p:sldId id="276" r:id="rId35"/>
    <p:sldId id="278" r:id="rId36"/>
    <p:sldId id="1301" r:id="rId37"/>
    <p:sldId id="131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0"/>
    <p:restoredTop sz="94656"/>
  </p:normalViewPr>
  <p:slideViewPr>
    <p:cSldViewPr snapToGrid="0">
      <p:cViewPr varScale="1">
        <p:scale>
          <a:sx n="124" d="100"/>
          <a:sy n="124" d="100"/>
        </p:scale>
        <p:origin x="200"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EED58D-9C96-E243-BBE3-00BF106D7D78}" type="datetimeFigureOut">
              <a:rPr lang="en-GB" smtClean="0"/>
              <a:t>07/12/2025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FBFA6-113F-AF46-B883-F2D319751F4F}" type="slidenum">
              <a:rPr lang="en-GB" smtClean="0"/>
              <a:t>‹#›</a:t>
            </a:fld>
            <a:endParaRPr lang="en-GB"/>
          </a:p>
        </p:txBody>
      </p:sp>
    </p:spTree>
    <p:extLst>
      <p:ext uri="{BB962C8B-B14F-4D97-AF65-F5344CB8AC3E}">
        <p14:creationId xmlns:p14="http://schemas.microsoft.com/office/powerpoint/2010/main" val="2241231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C3E83-F624-DDF4-605A-E014E5436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80A554-AE32-1A52-86A1-BD844C0CE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05835-1CB1-A206-3FFF-74F5B0CADD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D87E99-01AE-9337-9CA1-C6802B9A0F97}"/>
              </a:ext>
            </a:extLst>
          </p:cNvPr>
          <p:cNvSpPr>
            <a:spLocks noGrp="1"/>
          </p:cNvSpPr>
          <p:nvPr>
            <p:ph type="sldNum" sz="quarter" idx="5"/>
          </p:nvPr>
        </p:nvSpPr>
        <p:spPr/>
        <p:txBody>
          <a:bodyPr/>
          <a:lstStyle/>
          <a:p>
            <a:fld id="{BC973DE8-1EC7-9C41-B6BA-DB20899CA618}" type="slidenum">
              <a:rPr lang="en-US" altLang="x-none" smtClean="0"/>
              <a:pPr/>
              <a:t>32</a:t>
            </a:fld>
            <a:endParaRPr lang="en-US" altLang="x-none"/>
          </a:p>
        </p:txBody>
      </p:sp>
    </p:spTree>
    <p:extLst>
      <p:ext uri="{BB962C8B-B14F-4D97-AF65-F5344CB8AC3E}">
        <p14:creationId xmlns:p14="http://schemas.microsoft.com/office/powerpoint/2010/main" val="2395798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2991956ea4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2991956ea4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32991956ea4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299c83394c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299c83394c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3299c83394c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29d5971ed7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29d5971ed7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g329d5971ed7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36</a:t>
            </a:fld>
            <a:endParaRPr lang="en-US"/>
          </a:p>
        </p:txBody>
      </p:sp>
    </p:spTree>
    <p:extLst>
      <p:ext uri="{BB962C8B-B14F-4D97-AF65-F5344CB8AC3E}">
        <p14:creationId xmlns:p14="http://schemas.microsoft.com/office/powerpoint/2010/main" val="3209681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a:t>
            </a:fld>
            <a:endParaRPr lang="en-US" altLang="x-none"/>
          </a:p>
        </p:txBody>
      </p:sp>
    </p:spTree>
    <p:extLst>
      <p:ext uri="{BB962C8B-B14F-4D97-AF65-F5344CB8AC3E}">
        <p14:creationId xmlns:p14="http://schemas.microsoft.com/office/powerpoint/2010/main" val="3487153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1510147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C7EF8-29FD-ACC8-5631-F60B0BEBD7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0FA63B-D0B8-0C59-A9F6-1E14AFC571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92B2E6-3E71-F134-526D-BC76BBB279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FD0EAE-D32B-A023-B972-2D4F061A840C}"/>
              </a:ext>
            </a:extLst>
          </p:cNvPr>
          <p:cNvSpPr>
            <a:spLocks noGrp="1"/>
          </p:cNvSpPr>
          <p:nvPr>
            <p:ph type="sldNum" sz="quarter" idx="5"/>
          </p:nvPr>
        </p:nvSpPr>
        <p:spPr/>
        <p:txBody>
          <a:bodyPr/>
          <a:lstStyle/>
          <a:p>
            <a:fld id="{BC973DE8-1EC7-9C41-B6BA-DB20899CA618}" type="slidenum">
              <a:rPr lang="en-US" altLang="x-none" smtClean="0"/>
              <a:pPr/>
              <a:t>14</a:t>
            </a:fld>
            <a:endParaRPr lang="en-US" altLang="x-none"/>
          </a:p>
        </p:txBody>
      </p:sp>
    </p:spTree>
    <p:extLst>
      <p:ext uri="{BB962C8B-B14F-4D97-AF65-F5344CB8AC3E}">
        <p14:creationId xmlns:p14="http://schemas.microsoft.com/office/powerpoint/2010/main" val="3123998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15</a:t>
            </a:fld>
            <a:endParaRPr lang="en-US" altLang="x-none"/>
          </a:p>
        </p:txBody>
      </p:sp>
    </p:spTree>
    <p:extLst>
      <p:ext uri="{BB962C8B-B14F-4D97-AF65-F5344CB8AC3E}">
        <p14:creationId xmlns:p14="http://schemas.microsoft.com/office/powerpoint/2010/main" val="1689430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Gengen and Grace – to read the intro</a:t>
            </a:r>
          </a:p>
        </p:txBody>
      </p:sp>
      <p:sp>
        <p:nvSpPr>
          <p:cNvPr id="4" name="Slide Number Placeholder 3"/>
          <p:cNvSpPr>
            <a:spLocks noGrp="1"/>
          </p:cNvSpPr>
          <p:nvPr>
            <p:ph type="sldNum" sz="quarter" idx="5"/>
          </p:nvPr>
        </p:nvSpPr>
        <p:spPr/>
        <p:txBody>
          <a:bodyPr/>
          <a:lstStyle/>
          <a:p>
            <a:fld id="{481FBFA6-113F-AF46-B883-F2D319751F4F}" type="slidenum">
              <a:rPr lang="en-GB" smtClean="0"/>
              <a:t>16</a:t>
            </a:fld>
            <a:endParaRPr lang="en-GB"/>
          </a:p>
        </p:txBody>
      </p:sp>
    </p:spTree>
    <p:extLst>
      <p:ext uri="{BB962C8B-B14F-4D97-AF65-F5344CB8AC3E}">
        <p14:creationId xmlns:p14="http://schemas.microsoft.com/office/powerpoint/2010/main" val="702975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D55FC-A189-0462-7392-3B2C546BE5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D837D7-52CA-2E63-EB8B-18C4B799D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BE874A-D301-D500-161F-C6396A27A0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046B5C-82DB-ADA3-3DCC-D61B3BE4AD28}"/>
              </a:ext>
            </a:extLst>
          </p:cNvPr>
          <p:cNvSpPr>
            <a:spLocks noGrp="1"/>
          </p:cNvSpPr>
          <p:nvPr>
            <p:ph type="sldNum" sz="quarter" idx="5"/>
          </p:nvPr>
        </p:nvSpPr>
        <p:spPr/>
        <p:txBody>
          <a:bodyPr/>
          <a:lstStyle/>
          <a:p>
            <a:fld id="{BC973DE8-1EC7-9C41-B6BA-DB20899CA618}" type="slidenum">
              <a:rPr lang="en-US" altLang="x-none" smtClean="0"/>
              <a:pPr/>
              <a:t>20</a:t>
            </a:fld>
            <a:endParaRPr lang="en-US" altLang="x-none"/>
          </a:p>
        </p:txBody>
      </p:sp>
    </p:spTree>
    <p:extLst>
      <p:ext uri="{BB962C8B-B14F-4D97-AF65-F5344CB8AC3E}">
        <p14:creationId xmlns:p14="http://schemas.microsoft.com/office/powerpoint/2010/main" val="886414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25</a:t>
            </a:fld>
            <a:endParaRPr lang="en-US"/>
          </a:p>
        </p:txBody>
      </p:sp>
    </p:spTree>
    <p:extLst>
      <p:ext uri="{BB962C8B-B14F-4D97-AF65-F5344CB8AC3E}">
        <p14:creationId xmlns:p14="http://schemas.microsoft.com/office/powerpoint/2010/main" val="1734095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Flexibility with page numbers</a:t>
            </a:r>
          </a:p>
        </p:txBody>
      </p:sp>
      <p:sp>
        <p:nvSpPr>
          <p:cNvPr id="4" name="Slide Number Placeholder 3"/>
          <p:cNvSpPr>
            <a:spLocks noGrp="1"/>
          </p:cNvSpPr>
          <p:nvPr>
            <p:ph type="sldNum" sz="quarter" idx="5"/>
          </p:nvPr>
        </p:nvSpPr>
        <p:spPr/>
        <p:txBody>
          <a:bodyPr/>
          <a:lstStyle/>
          <a:p>
            <a:fld id="{7A62181B-723A-0945-8D8D-6A6BB0D8F5A6}" type="slidenum">
              <a:rPr lang="en-US" smtClean="0"/>
              <a:t>27</a:t>
            </a:fld>
            <a:endParaRPr lang="en-US"/>
          </a:p>
        </p:txBody>
      </p:sp>
    </p:spTree>
    <p:extLst>
      <p:ext uri="{BB962C8B-B14F-4D97-AF65-F5344CB8AC3E}">
        <p14:creationId xmlns:p14="http://schemas.microsoft.com/office/powerpoint/2010/main" val="3564993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73205-ECEA-2DE7-27AA-2D324C73B18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97BBD3DD-4961-0266-36FF-E3439D1CBF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836309AE-441F-85FC-F84F-23C60E19DCE3}"/>
              </a:ext>
            </a:extLst>
          </p:cNvPr>
          <p:cNvSpPr>
            <a:spLocks noGrp="1"/>
          </p:cNvSpPr>
          <p:nvPr>
            <p:ph type="dt" sz="half" idx="10"/>
          </p:nvPr>
        </p:nvSpPr>
        <p:spPr/>
        <p:txBody>
          <a:bodyPr/>
          <a:lstStyle/>
          <a:p>
            <a:fld id="{89E9B45B-1431-3344-BFB3-E8C3CFE79A2B}" type="datetimeFigureOut">
              <a:rPr lang="en-GB" smtClean="0"/>
              <a:t>07/12/2025</a:t>
            </a:fld>
            <a:endParaRPr lang="en-GB"/>
          </a:p>
        </p:txBody>
      </p:sp>
      <p:sp>
        <p:nvSpPr>
          <p:cNvPr id="5" name="Footer Placeholder 4">
            <a:extLst>
              <a:ext uri="{FF2B5EF4-FFF2-40B4-BE49-F238E27FC236}">
                <a16:creationId xmlns:a16="http://schemas.microsoft.com/office/drawing/2014/main" id="{5C4818B3-A75E-713F-9F72-6B9761899C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2EE06E-FD72-45F5-E64E-2C4C06076266}"/>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3356701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67535-EBDD-EA63-7676-C2A5870899BC}"/>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F055E216-0E4B-40A7-A596-4FBE4462F5C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0110EB3-BD33-65AB-9E9E-8C49CCFE953E}"/>
              </a:ext>
            </a:extLst>
          </p:cNvPr>
          <p:cNvSpPr>
            <a:spLocks noGrp="1"/>
          </p:cNvSpPr>
          <p:nvPr>
            <p:ph type="dt" sz="half" idx="10"/>
          </p:nvPr>
        </p:nvSpPr>
        <p:spPr/>
        <p:txBody>
          <a:bodyPr/>
          <a:lstStyle/>
          <a:p>
            <a:fld id="{89E9B45B-1431-3344-BFB3-E8C3CFE79A2B}" type="datetimeFigureOut">
              <a:rPr lang="en-GB" smtClean="0"/>
              <a:t>07/12/2025</a:t>
            </a:fld>
            <a:endParaRPr lang="en-GB"/>
          </a:p>
        </p:txBody>
      </p:sp>
      <p:sp>
        <p:nvSpPr>
          <p:cNvPr id="5" name="Footer Placeholder 4">
            <a:extLst>
              <a:ext uri="{FF2B5EF4-FFF2-40B4-BE49-F238E27FC236}">
                <a16:creationId xmlns:a16="http://schemas.microsoft.com/office/drawing/2014/main" id="{6159C277-F0BE-07E4-2B9E-D4E094D7AB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432366-70FC-1959-F46B-682ACB400356}"/>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1403792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270944-AC91-6F0C-E4D5-9DCC2E29B90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88A22B0-D51D-0C53-01A3-9DB2BD2543A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35EED79-9CFC-DF44-4252-9C956843F075}"/>
              </a:ext>
            </a:extLst>
          </p:cNvPr>
          <p:cNvSpPr>
            <a:spLocks noGrp="1"/>
          </p:cNvSpPr>
          <p:nvPr>
            <p:ph type="dt" sz="half" idx="10"/>
          </p:nvPr>
        </p:nvSpPr>
        <p:spPr/>
        <p:txBody>
          <a:bodyPr/>
          <a:lstStyle/>
          <a:p>
            <a:fld id="{89E9B45B-1431-3344-BFB3-E8C3CFE79A2B}" type="datetimeFigureOut">
              <a:rPr lang="en-GB" smtClean="0"/>
              <a:t>07/12/2025</a:t>
            </a:fld>
            <a:endParaRPr lang="en-GB"/>
          </a:p>
        </p:txBody>
      </p:sp>
      <p:sp>
        <p:nvSpPr>
          <p:cNvPr id="5" name="Footer Placeholder 4">
            <a:extLst>
              <a:ext uri="{FF2B5EF4-FFF2-40B4-BE49-F238E27FC236}">
                <a16:creationId xmlns:a16="http://schemas.microsoft.com/office/drawing/2014/main" id="{289DF104-901B-7B9F-BDB4-82647DF8A4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5719CC-A3F9-754E-A3DE-F9576690903B}"/>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286969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966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FCAFF-EDD5-0F9E-F163-4F369C61BAD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91A72CF-6FE0-27C1-FB52-B32004BB7DE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033FEF2-FD21-0D8F-BD64-2D5932F904A2}"/>
              </a:ext>
            </a:extLst>
          </p:cNvPr>
          <p:cNvSpPr>
            <a:spLocks noGrp="1"/>
          </p:cNvSpPr>
          <p:nvPr>
            <p:ph type="dt" sz="half" idx="10"/>
          </p:nvPr>
        </p:nvSpPr>
        <p:spPr/>
        <p:txBody>
          <a:bodyPr/>
          <a:lstStyle/>
          <a:p>
            <a:fld id="{89E9B45B-1431-3344-BFB3-E8C3CFE79A2B}" type="datetimeFigureOut">
              <a:rPr lang="en-GB" smtClean="0"/>
              <a:t>07/12/2025</a:t>
            </a:fld>
            <a:endParaRPr lang="en-GB"/>
          </a:p>
        </p:txBody>
      </p:sp>
      <p:sp>
        <p:nvSpPr>
          <p:cNvPr id="5" name="Footer Placeholder 4">
            <a:extLst>
              <a:ext uri="{FF2B5EF4-FFF2-40B4-BE49-F238E27FC236}">
                <a16:creationId xmlns:a16="http://schemas.microsoft.com/office/drawing/2014/main" id="{EEFC8DAC-0FC3-1619-0A09-F5A9FC670C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D46655-B51A-41AE-2038-F896309DA8D2}"/>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773294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D8CD9-8CE8-BBBF-698F-02690117EBE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09762AD-A79D-00A6-A919-2A4005B11E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1085B6A-7F16-5C3B-4EE8-37E0D08209BC}"/>
              </a:ext>
            </a:extLst>
          </p:cNvPr>
          <p:cNvSpPr>
            <a:spLocks noGrp="1"/>
          </p:cNvSpPr>
          <p:nvPr>
            <p:ph type="dt" sz="half" idx="10"/>
          </p:nvPr>
        </p:nvSpPr>
        <p:spPr/>
        <p:txBody>
          <a:bodyPr/>
          <a:lstStyle/>
          <a:p>
            <a:fld id="{89E9B45B-1431-3344-BFB3-E8C3CFE79A2B}" type="datetimeFigureOut">
              <a:rPr lang="en-GB" smtClean="0"/>
              <a:t>07/12/2025</a:t>
            </a:fld>
            <a:endParaRPr lang="en-GB"/>
          </a:p>
        </p:txBody>
      </p:sp>
      <p:sp>
        <p:nvSpPr>
          <p:cNvPr id="5" name="Footer Placeholder 4">
            <a:extLst>
              <a:ext uri="{FF2B5EF4-FFF2-40B4-BE49-F238E27FC236}">
                <a16:creationId xmlns:a16="http://schemas.microsoft.com/office/drawing/2014/main" id="{6FD3826F-A0AA-7F3B-BC8C-7A1C43D58F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BAACC0-BCC9-DBD6-0A5B-29DC9B8DCACA}"/>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610193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200E-4725-7718-86E3-6FBE1BE5ECF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3C9D2C7-705D-348D-C665-EE5BC3BE221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81D60A0-AB53-52DF-C8A8-D0EE3819F57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B318DD3D-F943-88AC-07EA-728431E1485C}"/>
              </a:ext>
            </a:extLst>
          </p:cNvPr>
          <p:cNvSpPr>
            <a:spLocks noGrp="1"/>
          </p:cNvSpPr>
          <p:nvPr>
            <p:ph type="dt" sz="half" idx="10"/>
          </p:nvPr>
        </p:nvSpPr>
        <p:spPr/>
        <p:txBody>
          <a:bodyPr/>
          <a:lstStyle/>
          <a:p>
            <a:fld id="{89E9B45B-1431-3344-BFB3-E8C3CFE79A2B}" type="datetimeFigureOut">
              <a:rPr lang="en-GB" smtClean="0"/>
              <a:t>07/12/2025</a:t>
            </a:fld>
            <a:endParaRPr lang="en-GB"/>
          </a:p>
        </p:txBody>
      </p:sp>
      <p:sp>
        <p:nvSpPr>
          <p:cNvPr id="6" name="Footer Placeholder 5">
            <a:extLst>
              <a:ext uri="{FF2B5EF4-FFF2-40B4-BE49-F238E27FC236}">
                <a16:creationId xmlns:a16="http://schemas.microsoft.com/office/drawing/2014/main" id="{4BDA3616-552A-8E73-C1E8-F77138C17C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C03E2F-4726-9FA8-5183-BEFD1810D77E}"/>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1719395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90996-A9FF-B4CE-093C-2FEA01490C72}"/>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FD056BAC-8B34-B287-FA36-FB0454C02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64F923B-4008-9B2A-0B32-FC628AABBEB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2F55129-CED8-D5E6-4922-82CDE76D8B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CF771BE-8119-FC31-2F59-2D16DFB0E21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387835D-4C5E-F9B6-7F82-F48F38E078CB}"/>
              </a:ext>
            </a:extLst>
          </p:cNvPr>
          <p:cNvSpPr>
            <a:spLocks noGrp="1"/>
          </p:cNvSpPr>
          <p:nvPr>
            <p:ph type="dt" sz="half" idx="10"/>
          </p:nvPr>
        </p:nvSpPr>
        <p:spPr/>
        <p:txBody>
          <a:bodyPr/>
          <a:lstStyle/>
          <a:p>
            <a:fld id="{89E9B45B-1431-3344-BFB3-E8C3CFE79A2B}" type="datetimeFigureOut">
              <a:rPr lang="en-GB" smtClean="0"/>
              <a:t>07/12/2025</a:t>
            </a:fld>
            <a:endParaRPr lang="en-GB"/>
          </a:p>
        </p:txBody>
      </p:sp>
      <p:sp>
        <p:nvSpPr>
          <p:cNvPr id="8" name="Footer Placeholder 7">
            <a:extLst>
              <a:ext uri="{FF2B5EF4-FFF2-40B4-BE49-F238E27FC236}">
                <a16:creationId xmlns:a16="http://schemas.microsoft.com/office/drawing/2014/main" id="{16DD1F39-7692-7383-9063-9AEEA20EBF8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69D68A5-F9D4-9D43-E0CF-30DA20BF5E3B}"/>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2538928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E8B97-1E7E-216D-A325-EE987CAC12E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24744D6A-2631-06F4-3205-AEABCDBCDB6B}"/>
              </a:ext>
            </a:extLst>
          </p:cNvPr>
          <p:cNvSpPr>
            <a:spLocks noGrp="1"/>
          </p:cNvSpPr>
          <p:nvPr>
            <p:ph type="dt" sz="half" idx="10"/>
          </p:nvPr>
        </p:nvSpPr>
        <p:spPr/>
        <p:txBody>
          <a:bodyPr/>
          <a:lstStyle/>
          <a:p>
            <a:fld id="{89E9B45B-1431-3344-BFB3-E8C3CFE79A2B}" type="datetimeFigureOut">
              <a:rPr lang="en-GB" smtClean="0"/>
              <a:t>07/12/2025</a:t>
            </a:fld>
            <a:endParaRPr lang="en-GB"/>
          </a:p>
        </p:txBody>
      </p:sp>
      <p:sp>
        <p:nvSpPr>
          <p:cNvPr id="4" name="Footer Placeholder 3">
            <a:extLst>
              <a:ext uri="{FF2B5EF4-FFF2-40B4-BE49-F238E27FC236}">
                <a16:creationId xmlns:a16="http://schemas.microsoft.com/office/drawing/2014/main" id="{6F7143A3-D6D7-EAD6-313F-F650C9B7E14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B0CD5B4-D6A5-B957-474C-FB9ACEEC2326}"/>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2938675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BE4D33-8E6A-64C8-4E61-65296F2B0BFE}"/>
              </a:ext>
            </a:extLst>
          </p:cNvPr>
          <p:cNvSpPr>
            <a:spLocks noGrp="1"/>
          </p:cNvSpPr>
          <p:nvPr>
            <p:ph type="dt" sz="half" idx="10"/>
          </p:nvPr>
        </p:nvSpPr>
        <p:spPr/>
        <p:txBody>
          <a:bodyPr/>
          <a:lstStyle/>
          <a:p>
            <a:fld id="{89E9B45B-1431-3344-BFB3-E8C3CFE79A2B}" type="datetimeFigureOut">
              <a:rPr lang="en-GB" smtClean="0"/>
              <a:t>07/12/2025</a:t>
            </a:fld>
            <a:endParaRPr lang="en-GB"/>
          </a:p>
        </p:txBody>
      </p:sp>
      <p:sp>
        <p:nvSpPr>
          <p:cNvPr id="3" name="Footer Placeholder 2">
            <a:extLst>
              <a:ext uri="{FF2B5EF4-FFF2-40B4-BE49-F238E27FC236}">
                <a16:creationId xmlns:a16="http://schemas.microsoft.com/office/drawing/2014/main" id="{398D37C7-D5FC-E470-A4E2-98229F373CA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76BD13E-4EB2-DA2F-66C6-CF33D0C7D471}"/>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59571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C1E11-F135-1893-02EE-6D033389D4B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23F36EB6-79E4-7F49-913B-E1D78FFD37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E05252A0-5D32-C358-5554-A71AE0D420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7377951-E1AE-605A-9657-53124C04F1F1}"/>
              </a:ext>
            </a:extLst>
          </p:cNvPr>
          <p:cNvSpPr>
            <a:spLocks noGrp="1"/>
          </p:cNvSpPr>
          <p:nvPr>
            <p:ph type="dt" sz="half" idx="10"/>
          </p:nvPr>
        </p:nvSpPr>
        <p:spPr/>
        <p:txBody>
          <a:bodyPr/>
          <a:lstStyle/>
          <a:p>
            <a:fld id="{89E9B45B-1431-3344-BFB3-E8C3CFE79A2B}" type="datetimeFigureOut">
              <a:rPr lang="en-GB" smtClean="0"/>
              <a:t>07/12/2025</a:t>
            </a:fld>
            <a:endParaRPr lang="en-GB"/>
          </a:p>
        </p:txBody>
      </p:sp>
      <p:sp>
        <p:nvSpPr>
          <p:cNvPr id="6" name="Footer Placeholder 5">
            <a:extLst>
              <a:ext uri="{FF2B5EF4-FFF2-40B4-BE49-F238E27FC236}">
                <a16:creationId xmlns:a16="http://schemas.microsoft.com/office/drawing/2014/main" id="{24291151-9938-F9A3-28CB-254EB80174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87B3FF0-1614-7E77-3B9F-68A67C319C04}"/>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4008528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7FF4C-315D-8DDD-6A36-40207EDC0B1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F91BE506-7B7F-984F-F738-FBE23253AC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296009B-707A-90A7-DC36-F11E5EDB3E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EC25286-E2FB-6C74-47DA-19D29057AA01}"/>
              </a:ext>
            </a:extLst>
          </p:cNvPr>
          <p:cNvSpPr>
            <a:spLocks noGrp="1"/>
          </p:cNvSpPr>
          <p:nvPr>
            <p:ph type="dt" sz="half" idx="10"/>
          </p:nvPr>
        </p:nvSpPr>
        <p:spPr/>
        <p:txBody>
          <a:bodyPr/>
          <a:lstStyle/>
          <a:p>
            <a:fld id="{89E9B45B-1431-3344-BFB3-E8C3CFE79A2B}" type="datetimeFigureOut">
              <a:rPr lang="en-GB" smtClean="0"/>
              <a:t>07/12/2025</a:t>
            </a:fld>
            <a:endParaRPr lang="en-GB"/>
          </a:p>
        </p:txBody>
      </p:sp>
      <p:sp>
        <p:nvSpPr>
          <p:cNvPr id="6" name="Footer Placeholder 5">
            <a:extLst>
              <a:ext uri="{FF2B5EF4-FFF2-40B4-BE49-F238E27FC236}">
                <a16:creationId xmlns:a16="http://schemas.microsoft.com/office/drawing/2014/main" id="{578B90F4-53C9-9142-6D9A-ED06F20DBC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5DD4C28-820E-A875-FF16-D2A8335BEE5C}"/>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2411209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48DC2D-E014-F4FE-1F55-4EC6EB93D2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EC2F7DE-B124-69D1-0AA0-DC4BF103C0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E7A5736-C04C-856B-58B3-89367739D0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9E9B45B-1431-3344-BFB3-E8C3CFE79A2B}" type="datetimeFigureOut">
              <a:rPr lang="en-GB" smtClean="0"/>
              <a:t>07/12/2025</a:t>
            </a:fld>
            <a:endParaRPr lang="en-GB"/>
          </a:p>
        </p:txBody>
      </p:sp>
      <p:sp>
        <p:nvSpPr>
          <p:cNvPr id="5" name="Footer Placeholder 4">
            <a:extLst>
              <a:ext uri="{FF2B5EF4-FFF2-40B4-BE49-F238E27FC236}">
                <a16:creationId xmlns:a16="http://schemas.microsoft.com/office/drawing/2014/main" id="{1E112C82-EA57-0950-5786-AD29180CB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34B50CDB-A026-6B79-F5B4-5D1CAB9C9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D83E119-2113-4D4F-88F9-6AA772096094}" type="slidenum">
              <a:rPr lang="en-GB" smtClean="0"/>
              <a:t>‹#›</a:t>
            </a:fld>
            <a:endParaRPr lang="en-GB"/>
          </a:p>
        </p:txBody>
      </p:sp>
    </p:spTree>
    <p:extLst>
      <p:ext uri="{BB962C8B-B14F-4D97-AF65-F5344CB8AC3E}">
        <p14:creationId xmlns:p14="http://schemas.microsoft.com/office/powerpoint/2010/main" val="825097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jtvandijk.github.io/GEOG0114/01-geodemographics.html" TargetMode="External"/><Relationship Id="rId7" Type="http://schemas.openxmlformats.org/officeDocument/2006/relationships/hyperlink" Target="https://ipeagit.github.io/intro_access_book/"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jtvandijk.github.io/GEOG0114/02-network.html" TargetMode="External"/><Relationship Id="rId5" Type="http://schemas.openxmlformats.org/officeDocument/2006/relationships/hyperlink" Target="https://rpubs.com/nickbearman/geodemographics" TargetMode="External"/><Relationship Id="rId4" Type="http://schemas.openxmlformats.org/officeDocument/2006/relationships/hyperlink" Target="https://rpubs.com/nickbearman/r-geodemographic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s://openair-project.github.io/book/" TargetMode="External"/><Relationship Id="rId13" Type="http://schemas.openxmlformats.org/officeDocument/2006/relationships/hyperlink" Target="https://www.emdat.be/" TargetMode="External"/><Relationship Id="rId18" Type="http://schemas.openxmlformats.org/officeDocument/2006/relationships/hyperlink" Target="https://acleddata.com/" TargetMode="External"/><Relationship Id="rId3" Type="http://schemas.openxmlformats.org/officeDocument/2006/relationships/hyperlink" Target="https://www.gov.uk/government/statistics/english-indices-of-deprivation-2019" TargetMode="External"/><Relationship Id="rId21" Type="http://schemas.openxmlformats.org/officeDocument/2006/relationships/hyperlink" Target="https://espen.afro.who.int/tools-resources/download-data" TargetMode="External"/><Relationship Id="rId7" Type="http://schemas.openxmlformats.org/officeDocument/2006/relationships/hyperlink" Target="https://data.london.gov.uk/" TargetMode="External"/><Relationship Id="rId12" Type="http://schemas.openxmlformats.org/officeDocument/2006/relationships/hyperlink" Target="https://github.com/malaria-atlas-project/malariaAtlas" TargetMode="External"/><Relationship Id="rId17" Type="http://schemas.openxmlformats.org/officeDocument/2006/relationships/hyperlink" Target="https://www.start.umd.edu/gtd/" TargetMode="External"/><Relationship Id="rId25" Type="http://schemas.openxmlformats.org/officeDocument/2006/relationships/hyperlink" Target="https://doi.org/10.1016/j.apgeog.2022.102718" TargetMode="External"/><Relationship Id="rId2" Type="http://schemas.openxmlformats.org/officeDocument/2006/relationships/hyperlink" Target="https://www.nomisweb.co.uk/sources/census_2021_bulk" TargetMode="External"/><Relationship Id="rId16" Type="http://schemas.openxmlformats.org/officeDocument/2006/relationships/hyperlink" Target="https://www.worldpop.org/" TargetMode="External"/><Relationship Id="rId20" Type="http://schemas.openxmlformats.org/officeDocument/2006/relationships/hyperlink" Target="https://espen.afro.who.int/tools-resources/cartography-database" TargetMode="External"/><Relationship Id="rId1" Type="http://schemas.openxmlformats.org/officeDocument/2006/relationships/slideLayout" Target="../slideLayouts/slideLayout7.xml"/><Relationship Id="rId6" Type="http://schemas.openxmlformats.org/officeDocument/2006/relationships/hyperlink" Target="https://data.cdrc.ac.uk/" TargetMode="External"/><Relationship Id="rId11" Type="http://schemas.openxmlformats.org/officeDocument/2006/relationships/hyperlink" Target="https://malariaatlas.org/" TargetMode="External"/><Relationship Id="rId24" Type="http://schemas.openxmlformats.org/officeDocument/2006/relationships/hyperlink" Target="https://doi.org/10.1177/23998083211001836" TargetMode="External"/><Relationship Id="rId5" Type="http://schemas.openxmlformats.org/officeDocument/2006/relationships/hyperlink" Target="https://data.police.uk/" TargetMode="External"/><Relationship Id="rId15" Type="http://schemas.openxmlformats.org/officeDocument/2006/relationships/hyperlink" Target="https://data.humdata.org/" TargetMode="External"/><Relationship Id="rId23" Type="http://schemas.openxmlformats.org/officeDocument/2006/relationships/hyperlink" Target="https://doi.org/10.1016/j.apgeog.2019.102126" TargetMode="External"/><Relationship Id="rId10" Type="http://schemas.openxmlformats.org/officeDocument/2006/relationships/hyperlink" Target="https://experience.arcgis.com/experience/7228a5a27442468494caec2934c2b73d/page/Page/" TargetMode="External"/><Relationship Id="rId19" Type="http://schemas.openxmlformats.org/officeDocument/2006/relationships/hyperlink" Target="https://espen.afro.who.int/" TargetMode="External"/><Relationship Id="rId4" Type="http://schemas.openxmlformats.org/officeDocument/2006/relationships/hyperlink" Target="https://www.ons.gov.uk/peoplepopulationandcommunity/populationandmigration/populationestimates/datasets/lowersuperoutputareamidyearpopulationestimatesnationalstatistics" TargetMode="External"/><Relationship Id="rId9" Type="http://schemas.openxmlformats.org/officeDocument/2006/relationships/hyperlink" Target="https://www.gbif.org/" TargetMode="External"/><Relationship Id="rId14" Type="http://schemas.openxmlformats.org/officeDocument/2006/relationships/hyperlink" Target="https://firms.modaps.eosdis.nasa.gov/" TargetMode="External"/><Relationship Id="rId22" Type="http://schemas.openxmlformats.org/officeDocument/2006/relationships/hyperlink" Target="https://gadm.org/download_country.html"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eur01.safelinks.protection.outlook.com/?url=https%3A%2F%2Fchatgpt.com%2Fc%2F67471449-f31c-800c-a6e9-f22b554f7841&amp;data=05%7C02%7Ca.musah%40ucl.ac.uk%7C3b18ab9c42074922259a08dd0eff2403%7C1faf88fea9984c5b93c9210a11d9a5c2%7C0%7C0%7C638683211162771610%7CUnknown%7CTWFpbGZsb3d8eyJFbXB0eU1hcGkiOnRydWUsIlYiOiIwLjAuMDAwMCIsIlAiOiJXaW4zMiIsIkFOIjoiTWFpbCIsIldUIjoyfQ%3D%3D%7C0%7C%7C%7C&amp;sdata=eJVzsA8%2Bvy7BEi4m8fKAO8zitgErWHaHGhBkxrCpnLU%3D&amp;reserved=0" TargetMode="External"/><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hyperlink" Target="https://moodle.ucl.ac.uk/pluginfile.php/7252966/mod_folder/content/0/MSc_Geography_AI_guidelines_v3.pdf?forcedownload=1" TargetMode="External"/><Relationship Id="rId4" Type="http://schemas.openxmlformats.org/officeDocument/2006/relationships/hyperlink" Target="https://library-guides.ucl.ac.uk/harvard/generative-ai"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overleaf.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latex-project.org/" TargetMode="External"/><Relationship Id="rId5" Type="http://schemas.openxmlformats.org/officeDocument/2006/relationships/hyperlink" Target="https://quarto.org/" TargetMode="External"/><Relationship Id="rId4" Type="http://schemas.openxmlformats.org/officeDocument/2006/relationships/hyperlink" Target="https://rmarkdown.rstudio.com/"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hyperlink" Target="http://www.youtube.com/watch?v=JG7Uq_JFDzE"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4.jpg"/><Relationship Id="rId5" Type="http://schemas.openxmlformats.org/officeDocument/2006/relationships/hyperlink" Target="http://www.youtube.com/watch?v=OzFHGFnAM2Q" TargetMode="External"/><Relationship Id="rId4" Type="http://schemas.openxmlformats.org/officeDocument/2006/relationships/image" Target="../media/image43.jp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303372" y="1388550"/>
            <a:ext cx="9276211" cy="4832092"/>
          </a:xfrm>
          <a:prstGeom prst="rect">
            <a:avLst/>
          </a:prstGeom>
        </p:spPr>
        <p:txBody>
          <a:bodyPr wrap="square">
            <a:spAutoFit/>
          </a:bodyPr>
          <a:lstStyle/>
          <a:p>
            <a:r>
              <a:rPr lang="en-GB" sz="28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800" cap="all" dirty="0">
                <a:latin typeface="Helvetica Neue Light" panose="02000403000000020004" pitchFamily="2" charset="0"/>
                <a:ea typeface="Helvetica Neue Light" panose="02000403000000020004" pitchFamily="2" charset="0"/>
                <a:cs typeface="Calibri Light" charset="0"/>
              </a:rPr>
            </a:br>
            <a:endParaRPr lang="en-GB" sz="2800" cap="all" dirty="0">
              <a:latin typeface="Helvetica Neue Light" panose="02000403000000020004" pitchFamily="2" charset="0"/>
              <a:ea typeface="Helvetica Neue Light" panose="02000403000000020004" pitchFamily="2" charset="0"/>
              <a:cs typeface="Calibri Light" charset="0"/>
            </a:endParaRPr>
          </a:p>
          <a:p>
            <a:endParaRPr lang="en-GB" sz="2800" b="1" cap="all" dirty="0">
              <a:latin typeface="Helvetica Neue Light" panose="02000403000000020004" pitchFamily="2" charset="0"/>
              <a:ea typeface="Helvetica Neue Light" panose="02000403000000020004" pitchFamily="2" charset="0"/>
              <a:cs typeface="Calibri Light" charset="0"/>
            </a:endParaRPr>
          </a:p>
          <a:p>
            <a:endParaRPr lang="en-GB" sz="2800" b="1" cap="all" dirty="0">
              <a:latin typeface="Helvetica Neue Light" panose="02000403000000020004" pitchFamily="2" charset="0"/>
              <a:ea typeface="Helvetica Neue Light" panose="02000403000000020004" pitchFamily="2" charset="0"/>
              <a:cs typeface="Calibri Light" charset="0"/>
            </a:endParaRPr>
          </a:p>
          <a:p>
            <a:r>
              <a:rPr lang="en-GB" sz="2800" b="1" cap="all" dirty="0">
                <a:latin typeface="Helvetica Neue Light" panose="02000403000000020004" pitchFamily="2" charset="0"/>
                <a:ea typeface="Helvetica Neue Light" panose="02000403000000020004" pitchFamily="2" charset="0"/>
                <a:cs typeface="Calibri Light" charset="0"/>
              </a:rPr>
              <a:t>WEEK 10: REVISION</a:t>
            </a:r>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36AE3C22-DF7E-9646-5F83-6D5EA74FB77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03387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230C4-8808-802A-89CA-5D3C97C65B9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C8D88A1-5B4D-1C2A-A33F-F56B65A3C870}"/>
              </a:ext>
            </a:extLst>
          </p:cNvPr>
          <p:cNvSpPr txBox="1"/>
          <p:nvPr/>
        </p:nvSpPr>
        <p:spPr>
          <a:xfrm>
            <a:off x="315584" y="79662"/>
            <a:ext cx="5407571"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Week 7 and 8: Spatial Regression and GWRs [2]</a:t>
            </a:r>
          </a:p>
        </p:txBody>
      </p:sp>
      <p:sp>
        <p:nvSpPr>
          <p:cNvPr id="9" name="Slide Number Placeholder 3">
            <a:extLst>
              <a:ext uri="{FF2B5EF4-FFF2-40B4-BE49-F238E27FC236}">
                <a16:creationId xmlns:a16="http://schemas.microsoft.com/office/drawing/2014/main" id="{EF68E988-9565-4BEC-9F52-6DD6CD7D03A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1" name="Picture 10" descr="A table with numbers and text&#10;&#10;AI-generated content may be incorrect.">
            <a:extLst>
              <a:ext uri="{FF2B5EF4-FFF2-40B4-BE49-F238E27FC236}">
                <a16:creationId xmlns:a16="http://schemas.microsoft.com/office/drawing/2014/main" id="{C10DA9C3-03BD-0EEC-95D0-753E947849F1}"/>
              </a:ext>
            </a:extLst>
          </p:cNvPr>
          <p:cNvPicPr>
            <a:picLocks noChangeAspect="1"/>
          </p:cNvPicPr>
          <p:nvPr/>
        </p:nvPicPr>
        <p:blipFill>
          <a:blip r:embed="rId2"/>
          <a:stretch>
            <a:fillRect/>
          </a:stretch>
        </p:blipFill>
        <p:spPr>
          <a:xfrm>
            <a:off x="4335583" y="1494890"/>
            <a:ext cx="7659496" cy="3586197"/>
          </a:xfrm>
          <a:prstGeom prst="rect">
            <a:avLst/>
          </a:prstGeom>
        </p:spPr>
      </p:pic>
      <p:pic>
        <p:nvPicPr>
          <p:cNvPr id="13" name="Picture 12" descr="A screenshot of a test&#10;&#10;AI-generated content may be incorrect.">
            <a:extLst>
              <a:ext uri="{FF2B5EF4-FFF2-40B4-BE49-F238E27FC236}">
                <a16:creationId xmlns:a16="http://schemas.microsoft.com/office/drawing/2014/main" id="{6FE44D9C-7072-3F3E-42F2-BFD85DA94690}"/>
              </a:ext>
            </a:extLst>
          </p:cNvPr>
          <p:cNvPicPr>
            <a:picLocks noChangeAspect="1"/>
          </p:cNvPicPr>
          <p:nvPr/>
        </p:nvPicPr>
        <p:blipFill>
          <a:blip r:embed="rId3"/>
          <a:stretch>
            <a:fillRect/>
          </a:stretch>
        </p:blipFill>
        <p:spPr>
          <a:xfrm>
            <a:off x="272171" y="1494890"/>
            <a:ext cx="4166154" cy="3714108"/>
          </a:xfrm>
          <a:prstGeom prst="rect">
            <a:avLst/>
          </a:prstGeom>
        </p:spPr>
      </p:pic>
      <p:sp>
        <p:nvSpPr>
          <p:cNvPr id="14" name="TextBox 13">
            <a:extLst>
              <a:ext uri="{FF2B5EF4-FFF2-40B4-BE49-F238E27FC236}">
                <a16:creationId xmlns:a16="http://schemas.microsoft.com/office/drawing/2014/main" id="{2A62247D-1559-CF25-2D26-3694F584381A}"/>
              </a:ext>
            </a:extLst>
          </p:cNvPr>
          <p:cNvSpPr txBox="1"/>
          <p:nvPr/>
        </p:nvSpPr>
        <p:spPr>
          <a:xfrm>
            <a:off x="315584" y="863029"/>
            <a:ext cx="3557384"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[1] Report overall spatial effect</a:t>
            </a:r>
          </a:p>
        </p:txBody>
      </p:sp>
      <p:sp>
        <p:nvSpPr>
          <p:cNvPr id="15" name="TextBox 14">
            <a:extLst>
              <a:ext uri="{FF2B5EF4-FFF2-40B4-BE49-F238E27FC236}">
                <a16:creationId xmlns:a16="http://schemas.microsoft.com/office/drawing/2014/main" id="{D4A148BB-DDCB-24DE-270C-97983D0DB4A8}"/>
              </a:ext>
            </a:extLst>
          </p:cNvPr>
          <p:cNvSpPr txBox="1"/>
          <p:nvPr/>
        </p:nvSpPr>
        <p:spPr>
          <a:xfrm>
            <a:off x="4438325" y="863029"/>
            <a:ext cx="5173211"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[2] Report the direct, indirect and total effects</a:t>
            </a:r>
          </a:p>
        </p:txBody>
      </p:sp>
    </p:spTree>
    <p:extLst>
      <p:ext uri="{BB962C8B-B14F-4D97-AF65-F5344CB8AC3E}">
        <p14:creationId xmlns:p14="http://schemas.microsoft.com/office/powerpoint/2010/main" val="1998366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7C0904-90C5-89B3-2F05-6D64023BF343}"/>
              </a:ext>
            </a:extLst>
          </p:cNvPr>
          <p:cNvSpPr txBox="1"/>
          <p:nvPr/>
        </p:nvSpPr>
        <p:spPr>
          <a:xfrm>
            <a:off x="79278" y="100211"/>
            <a:ext cx="5407571"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Week 7 and 8: Spatial Regression and GWRs [3]</a:t>
            </a:r>
          </a:p>
        </p:txBody>
      </p:sp>
      <p:pic>
        <p:nvPicPr>
          <p:cNvPr id="8" name="Picture 7" descr="A map of the united states&#10;&#10;AI-generated content may be incorrect.">
            <a:extLst>
              <a:ext uri="{FF2B5EF4-FFF2-40B4-BE49-F238E27FC236}">
                <a16:creationId xmlns:a16="http://schemas.microsoft.com/office/drawing/2014/main" id="{4B665AA3-8435-94B0-5D80-C0E1B4234EC8}"/>
              </a:ext>
            </a:extLst>
          </p:cNvPr>
          <p:cNvPicPr>
            <a:picLocks noChangeAspect="1"/>
          </p:cNvPicPr>
          <p:nvPr/>
        </p:nvPicPr>
        <p:blipFill>
          <a:blip r:embed="rId2"/>
          <a:srcRect l="943"/>
          <a:stretch>
            <a:fillRect/>
          </a:stretch>
        </p:blipFill>
        <p:spPr>
          <a:xfrm>
            <a:off x="0" y="975232"/>
            <a:ext cx="8328510" cy="4231734"/>
          </a:xfrm>
          <a:prstGeom prst="rect">
            <a:avLst/>
          </a:prstGeom>
        </p:spPr>
      </p:pic>
      <p:pic>
        <p:nvPicPr>
          <p:cNvPr id="9" name="Picture 8">
            <a:extLst>
              <a:ext uri="{FF2B5EF4-FFF2-40B4-BE49-F238E27FC236}">
                <a16:creationId xmlns:a16="http://schemas.microsoft.com/office/drawing/2014/main" id="{33FB4281-A3FB-038F-543B-21E45E54AB38}"/>
              </a:ext>
            </a:extLst>
          </p:cNvPr>
          <p:cNvPicPr>
            <a:picLocks noChangeAspect="1"/>
          </p:cNvPicPr>
          <p:nvPr/>
        </p:nvPicPr>
        <p:blipFill>
          <a:blip r:embed="rId3"/>
          <a:srcRect r="3335"/>
          <a:stretch>
            <a:fillRect/>
          </a:stretch>
        </p:blipFill>
        <p:spPr>
          <a:xfrm>
            <a:off x="8359333" y="1064526"/>
            <a:ext cx="3784212" cy="2845464"/>
          </a:xfrm>
          <a:prstGeom prst="rect">
            <a:avLst/>
          </a:prstGeom>
          <a:ln>
            <a:solidFill>
              <a:schemeClr val="accent1">
                <a:lumMod val="40000"/>
                <a:lumOff val="60000"/>
              </a:schemeClr>
            </a:solidFill>
          </a:ln>
        </p:spPr>
      </p:pic>
      <p:sp>
        <p:nvSpPr>
          <p:cNvPr id="10" name="TextBox 9">
            <a:extLst>
              <a:ext uri="{FF2B5EF4-FFF2-40B4-BE49-F238E27FC236}">
                <a16:creationId xmlns:a16="http://schemas.microsoft.com/office/drawing/2014/main" id="{59808C90-C2A1-2B01-4334-4C5175DE3F50}"/>
              </a:ext>
            </a:extLst>
          </p:cNvPr>
          <p:cNvSpPr txBox="1"/>
          <p:nvPr/>
        </p:nvSpPr>
        <p:spPr>
          <a:xfrm>
            <a:off x="8359333" y="4083581"/>
            <a:ext cx="3784212" cy="2246769"/>
          </a:xfrm>
          <a:prstGeom prst="rect">
            <a:avLst/>
          </a:prstGeom>
          <a:solidFill>
            <a:schemeClr val="accent1">
              <a:lumMod val="40000"/>
              <a:lumOff val="60000"/>
            </a:schemeClr>
          </a:solidFill>
        </p:spPr>
        <p:txBody>
          <a:bodyPr wrap="square" rtlCol="0">
            <a:spAutoFit/>
          </a:bodyPr>
          <a:lstStyle/>
          <a:p>
            <a:r>
              <a:rPr lang="en-GB" sz="1000" b="1" i="0" dirty="0">
                <a:effectLst/>
                <a:latin typeface="Helvetica Neue" panose="02000503000000020004" pitchFamily="2" charset="0"/>
                <a:ea typeface="Helvetica Neue" panose="02000503000000020004" pitchFamily="2" charset="0"/>
                <a:cs typeface="Helvetica Neue" panose="02000503000000020004" pitchFamily="2" charset="0"/>
              </a:rPr>
              <a:t>Interpretation:</a:t>
            </a:r>
            <a:r>
              <a:rPr lang="en-GB" sz="1000" b="0" i="0" dirty="0">
                <a:effectLst/>
                <a:latin typeface="Helvetica Neue" panose="02000503000000020004" pitchFamily="2" charset="0"/>
                <a:ea typeface="Helvetica Neue" panose="02000503000000020004" pitchFamily="2" charset="0"/>
                <a:cs typeface="Helvetica Neue" panose="02000503000000020004" pitchFamily="2" charset="0"/>
              </a:rPr>
              <a:t> The areas that are going towards the shade of dark reds (i.e., value of 0) are local regression models that have broadly performed poorly in its prediction for house price and its association with the three variables (income, deprivation and PTAL). Likewise, the areas that are going towards the shade of dark blues (i.e., value of 1) are local regression models that have broadly performed very well in its prediction for house price and its association with the three variables (income, deprivation and PTAL).</a:t>
            </a:r>
          </a:p>
          <a:p>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r>
              <a:rPr lang="en-GB" sz="1000" dirty="0">
                <a:latin typeface="Helvetica Neue" panose="02000503000000020004" pitchFamily="2" charset="0"/>
                <a:ea typeface="Helvetica Neue" panose="02000503000000020004" pitchFamily="2" charset="0"/>
                <a:cs typeface="Helvetica Neue" panose="02000503000000020004" pitchFamily="2" charset="0"/>
              </a:rPr>
              <a:t>Note: These results are essential as the local R2 values of each area show the model’s ability to predict the explained variance in house prices caused by deprivation, income and accessibility for specific areas.</a:t>
            </a:r>
          </a:p>
        </p:txBody>
      </p:sp>
      <p:sp>
        <p:nvSpPr>
          <p:cNvPr id="11" name="Slide Number Placeholder 3">
            <a:extLst>
              <a:ext uri="{FF2B5EF4-FFF2-40B4-BE49-F238E27FC236}">
                <a16:creationId xmlns:a16="http://schemas.microsoft.com/office/drawing/2014/main" id="{A4905779-E538-3EE2-9A0F-1D44C961D95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86A51043-DEF5-FDF4-E099-E07F536C4AFF}"/>
              </a:ext>
            </a:extLst>
          </p:cNvPr>
          <p:cNvSpPr txBox="1"/>
          <p:nvPr/>
        </p:nvSpPr>
        <p:spPr>
          <a:xfrm>
            <a:off x="0" y="667455"/>
            <a:ext cx="2925801" cy="307777"/>
          </a:xfrm>
          <a:prstGeom prst="rect">
            <a:avLst/>
          </a:prstGeom>
          <a:noFill/>
        </p:spPr>
        <p:txBody>
          <a:bodyPr wrap="none" rtlCol="0">
            <a:spAutoFit/>
          </a:bodyPr>
          <a:lstStyle/>
          <a:p>
            <a:r>
              <a:rPr lang="en-GB" sz="1400" b="1" dirty="0">
                <a:latin typeface="Arial" panose="020B0604020202020204" pitchFamily="34" charset="0"/>
                <a:cs typeface="Arial" panose="020B0604020202020204" pitchFamily="34" charset="0"/>
              </a:rPr>
              <a:t>[1] Local regression coefficients</a:t>
            </a:r>
          </a:p>
        </p:txBody>
      </p:sp>
      <p:sp>
        <p:nvSpPr>
          <p:cNvPr id="13" name="TextBox 12">
            <a:extLst>
              <a:ext uri="{FF2B5EF4-FFF2-40B4-BE49-F238E27FC236}">
                <a16:creationId xmlns:a16="http://schemas.microsoft.com/office/drawing/2014/main" id="{F9EA5E3E-D2DC-D2C8-FE59-0E96925A434C}"/>
              </a:ext>
            </a:extLst>
          </p:cNvPr>
          <p:cNvSpPr txBox="1"/>
          <p:nvPr/>
        </p:nvSpPr>
        <p:spPr>
          <a:xfrm>
            <a:off x="4214392" y="623431"/>
            <a:ext cx="2400016" cy="307777"/>
          </a:xfrm>
          <a:prstGeom prst="rect">
            <a:avLst/>
          </a:prstGeom>
          <a:noFill/>
        </p:spPr>
        <p:txBody>
          <a:bodyPr wrap="none" rtlCol="0">
            <a:spAutoFit/>
          </a:bodyPr>
          <a:lstStyle/>
          <a:p>
            <a:r>
              <a:rPr lang="en-GB" sz="1400" b="1" dirty="0">
                <a:latin typeface="Arial" panose="020B0604020202020204" pitchFamily="34" charset="0"/>
                <a:cs typeface="Arial" panose="020B0604020202020204" pitchFamily="34" charset="0"/>
              </a:rPr>
              <a:t>[2] Statistical Significance</a:t>
            </a:r>
          </a:p>
        </p:txBody>
      </p:sp>
      <p:sp>
        <p:nvSpPr>
          <p:cNvPr id="14" name="TextBox 13">
            <a:extLst>
              <a:ext uri="{FF2B5EF4-FFF2-40B4-BE49-F238E27FC236}">
                <a16:creationId xmlns:a16="http://schemas.microsoft.com/office/drawing/2014/main" id="{FF7B86CC-D25C-DD00-DC4F-9299F2E41C1E}"/>
              </a:ext>
            </a:extLst>
          </p:cNvPr>
          <p:cNvSpPr txBox="1"/>
          <p:nvPr/>
        </p:nvSpPr>
        <p:spPr>
          <a:xfrm>
            <a:off x="8328510" y="623430"/>
            <a:ext cx="2903359" cy="307777"/>
          </a:xfrm>
          <a:prstGeom prst="rect">
            <a:avLst/>
          </a:prstGeom>
          <a:noFill/>
        </p:spPr>
        <p:txBody>
          <a:bodyPr wrap="none" rtlCol="0">
            <a:spAutoFit/>
          </a:bodyPr>
          <a:lstStyle/>
          <a:p>
            <a:r>
              <a:rPr lang="en-GB" sz="1400" b="1" dirty="0">
                <a:latin typeface="Arial" panose="020B0604020202020204" pitchFamily="34" charset="0"/>
                <a:cs typeface="Arial" panose="020B0604020202020204" pitchFamily="34" charset="0"/>
              </a:rPr>
              <a:t>[3] Local R</a:t>
            </a:r>
            <a:r>
              <a:rPr lang="en-GB" sz="1400" b="1" baseline="30000" dirty="0">
                <a:latin typeface="Arial" panose="020B0604020202020204" pitchFamily="34" charset="0"/>
                <a:cs typeface="Arial" panose="020B0604020202020204" pitchFamily="34" charset="0"/>
              </a:rPr>
              <a:t>2</a:t>
            </a:r>
            <a:r>
              <a:rPr lang="en-GB" sz="1400" b="1" dirty="0">
                <a:latin typeface="Arial" panose="020B0604020202020204" pitchFamily="34" charset="0"/>
                <a:cs typeface="Arial" panose="020B0604020202020204" pitchFamily="34" charset="0"/>
              </a:rPr>
              <a:t> : Model Diagnostics</a:t>
            </a:r>
            <a:endParaRPr lang="en-GB" sz="1400" b="1"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9056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7E6284-9236-7645-D4E9-D4E867D75856}"/>
              </a:ext>
            </a:extLst>
          </p:cNvPr>
          <p:cNvSpPr txBox="1"/>
          <p:nvPr/>
        </p:nvSpPr>
        <p:spPr>
          <a:xfrm>
            <a:off x="79278" y="100211"/>
            <a:ext cx="4695196"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Week 9: Spatial Bayesian Risk Models [1]</a:t>
            </a:r>
          </a:p>
        </p:txBody>
      </p:sp>
      <p:sp>
        <p:nvSpPr>
          <p:cNvPr id="8" name="Slide Number Placeholder 3">
            <a:extLst>
              <a:ext uri="{FF2B5EF4-FFF2-40B4-BE49-F238E27FC236}">
                <a16:creationId xmlns:a16="http://schemas.microsoft.com/office/drawing/2014/main" id="{5512940E-9E3E-6D5F-DCA2-0B98157B016B}"/>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 name="Picture 9" descr="A blue background with black text&#10;&#10;AI-generated content may be incorrect.">
            <a:extLst>
              <a:ext uri="{FF2B5EF4-FFF2-40B4-BE49-F238E27FC236}">
                <a16:creationId xmlns:a16="http://schemas.microsoft.com/office/drawing/2014/main" id="{F0C9F4E8-2043-148E-7860-DC8C0B441CF4}"/>
              </a:ext>
            </a:extLst>
          </p:cNvPr>
          <p:cNvPicPr>
            <a:picLocks noChangeAspect="1"/>
          </p:cNvPicPr>
          <p:nvPr/>
        </p:nvPicPr>
        <p:blipFill>
          <a:blip r:embed="rId2"/>
          <a:stretch>
            <a:fillRect/>
          </a:stretch>
        </p:blipFill>
        <p:spPr>
          <a:xfrm>
            <a:off x="79278" y="888423"/>
            <a:ext cx="11811666" cy="2255900"/>
          </a:xfrm>
          <a:prstGeom prst="rect">
            <a:avLst/>
          </a:prstGeom>
        </p:spPr>
      </p:pic>
      <p:sp>
        <p:nvSpPr>
          <p:cNvPr id="11" name="TextBox 10">
            <a:extLst>
              <a:ext uri="{FF2B5EF4-FFF2-40B4-BE49-F238E27FC236}">
                <a16:creationId xmlns:a16="http://schemas.microsoft.com/office/drawing/2014/main" id="{ED218F51-1A03-F7DF-AFBA-00441CD04E9B}"/>
              </a:ext>
            </a:extLst>
          </p:cNvPr>
          <p:cNvSpPr txBox="1"/>
          <p:nvPr/>
        </p:nvSpPr>
        <p:spPr>
          <a:xfrm>
            <a:off x="162169" y="519091"/>
            <a:ext cx="3441968"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Report the overall risk results</a:t>
            </a:r>
          </a:p>
        </p:txBody>
      </p:sp>
      <p:sp>
        <p:nvSpPr>
          <p:cNvPr id="12" name="TextBox 11">
            <a:extLst>
              <a:ext uri="{FF2B5EF4-FFF2-40B4-BE49-F238E27FC236}">
                <a16:creationId xmlns:a16="http://schemas.microsoft.com/office/drawing/2014/main" id="{503C36A0-9C5C-C963-368B-86E0E08CF2F4}"/>
              </a:ext>
            </a:extLst>
          </p:cNvPr>
          <p:cNvSpPr txBox="1"/>
          <p:nvPr/>
        </p:nvSpPr>
        <p:spPr>
          <a:xfrm>
            <a:off x="162169" y="3344346"/>
            <a:ext cx="5070619"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Describe the distribution of the relative risks</a:t>
            </a:r>
          </a:p>
        </p:txBody>
      </p:sp>
      <p:pic>
        <p:nvPicPr>
          <p:cNvPr id="16" name="Picture 15" descr="A graph of a normal distribution&#10;&#10;AI-generated content may be incorrect.">
            <a:extLst>
              <a:ext uri="{FF2B5EF4-FFF2-40B4-BE49-F238E27FC236}">
                <a16:creationId xmlns:a16="http://schemas.microsoft.com/office/drawing/2014/main" id="{D74D4020-88F1-9FB4-753F-C3EEE225CE90}"/>
              </a:ext>
            </a:extLst>
          </p:cNvPr>
          <p:cNvPicPr>
            <a:picLocks noChangeAspect="1"/>
          </p:cNvPicPr>
          <p:nvPr/>
        </p:nvPicPr>
        <p:blipFill>
          <a:blip r:embed="rId3"/>
          <a:stretch>
            <a:fillRect/>
          </a:stretch>
        </p:blipFill>
        <p:spPr>
          <a:xfrm>
            <a:off x="6858415" y="3276608"/>
            <a:ext cx="4360966" cy="3509035"/>
          </a:xfrm>
          <a:prstGeom prst="rect">
            <a:avLst/>
          </a:prstGeom>
        </p:spPr>
      </p:pic>
      <p:sp>
        <p:nvSpPr>
          <p:cNvPr id="17" name="TextBox 16">
            <a:extLst>
              <a:ext uri="{FF2B5EF4-FFF2-40B4-BE49-F238E27FC236}">
                <a16:creationId xmlns:a16="http://schemas.microsoft.com/office/drawing/2014/main" id="{D4D825F5-6EC3-F7F8-64AE-4B2F4CD377E1}"/>
              </a:ext>
            </a:extLst>
          </p:cNvPr>
          <p:cNvSpPr txBox="1"/>
          <p:nvPr/>
        </p:nvSpPr>
        <p:spPr>
          <a:xfrm>
            <a:off x="217131" y="3739792"/>
            <a:ext cx="6276136" cy="2677656"/>
          </a:xfrm>
          <a:prstGeom prst="rect">
            <a:avLst/>
          </a:prstGeom>
          <a:solidFill>
            <a:schemeClr val="accent1">
              <a:lumMod val="20000"/>
              <a:lumOff val="80000"/>
            </a:schemeClr>
          </a:solidFill>
        </p:spPr>
        <p:txBody>
          <a:bodyPr wrap="square" rtlCol="0">
            <a:spAutoFit/>
          </a:bodyPr>
          <a:lstStyle/>
          <a:p>
            <a:r>
              <a:rPr lang="en-GB" sz="1400" dirty="0">
                <a:latin typeface="Arial" panose="020B0604020202020204" pitchFamily="34" charset="0"/>
                <a:cs typeface="Arial" panose="020B0604020202020204" pitchFamily="34" charset="0"/>
              </a:rPr>
              <a:t>For the computer practicals, we showed all the possible values of how temperature is related to mosquito infestation in terms of impact and risk given the dataset we have. The relative risk for mosquito infestation given temperature can be anywhere from 0.278 (reduced risk) to 4.271 (increased risk). But from the graph, it indicates that the most plausible relative risk estimate is 1.089 because it has the highest density in our posterior distribution.</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To </a:t>
            </a:r>
            <a:r>
              <a:rPr lang="en-GB" sz="1400" dirty="0" err="1">
                <a:latin typeface="Arial" panose="020B0604020202020204" pitchFamily="34" charset="0"/>
                <a:cs typeface="Arial" panose="020B0604020202020204" pitchFamily="34" charset="0"/>
              </a:rPr>
              <a:t>guage</a:t>
            </a:r>
            <a:r>
              <a:rPr lang="en-GB" sz="1400" dirty="0">
                <a:latin typeface="Arial" panose="020B0604020202020204" pitchFamily="34" charset="0"/>
                <a:cs typeface="Arial" panose="020B0604020202020204" pitchFamily="34" charset="0"/>
              </a:rPr>
              <a:t> levels of certainly about this estimated risk, we can calculate the probability that the relative risk is 1.089 or above. The probability of observing a relative risk of mosquito infestation being 1.089 or above, given the environmental levels of temperature, is 0.731 or 73.1%, which is quite high</a:t>
            </a:r>
          </a:p>
        </p:txBody>
      </p:sp>
    </p:spTree>
    <p:extLst>
      <p:ext uri="{BB962C8B-B14F-4D97-AF65-F5344CB8AC3E}">
        <p14:creationId xmlns:p14="http://schemas.microsoft.com/office/powerpoint/2010/main" val="3497966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DEBEB-825A-7381-3ED9-422BF058100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853CB37-A4A5-3D55-A026-A26146DA5AE6}"/>
              </a:ext>
            </a:extLst>
          </p:cNvPr>
          <p:cNvSpPr txBox="1"/>
          <p:nvPr/>
        </p:nvSpPr>
        <p:spPr>
          <a:xfrm>
            <a:off x="79278" y="100211"/>
            <a:ext cx="4695196"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Week 9: Spatial Bayesian Risk Models [2]</a:t>
            </a:r>
          </a:p>
        </p:txBody>
      </p:sp>
      <p:pic>
        <p:nvPicPr>
          <p:cNvPr id="4" name="Picture 3" descr="A map of different colors&#10;&#10;AI-generated content may be incorrect.">
            <a:extLst>
              <a:ext uri="{FF2B5EF4-FFF2-40B4-BE49-F238E27FC236}">
                <a16:creationId xmlns:a16="http://schemas.microsoft.com/office/drawing/2014/main" id="{43007064-CDAB-C083-933F-FABF73AB1E4B}"/>
              </a:ext>
            </a:extLst>
          </p:cNvPr>
          <p:cNvPicPr>
            <a:picLocks noChangeAspect="1"/>
          </p:cNvPicPr>
          <p:nvPr/>
        </p:nvPicPr>
        <p:blipFill>
          <a:blip r:embed="rId2"/>
          <a:stretch>
            <a:fillRect/>
          </a:stretch>
        </p:blipFill>
        <p:spPr>
          <a:xfrm>
            <a:off x="827292" y="952673"/>
            <a:ext cx="10537416" cy="5661278"/>
          </a:xfrm>
          <a:prstGeom prst="rect">
            <a:avLst/>
          </a:prstGeom>
        </p:spPr>
      </p:pic>
      <p:sp>
        <p:nvSpPr>
          <p:cNvPr id="5" name="TextBox 4">
            <a:extLst>
              <a:ext uri="{FF2B5EF4-FFF2-40B4-BE49-F238E27FC236}">
                <a16:creationId xmlns:a16="http://schemas.microsoft.com/office/drawing/2014/main" id="{D14AAE1F-0A21-4340-A34C-BE8AC42EB360}"/>
              </a:ext>
            </a:extLst>
          </p:cNvPr>
          <p:cNvSpPr txBox="1"/>
          <p:nvPr/>
        </p:nvSpPr>
        <p:spPr>
          <a:xfrm>
            <a:off x="966668" y="583341"/>
            <a:ext cx="2574166"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[1] Area-specific risks</a:t>
            </a:r>
          </a:p>
        </p:txBody>
      </p:sp>
      <p:sp>
        <p:nvSpPr>
          <p:cNvPr id="6" name="TextBox 5">
            <a:extLst>
              <a:ext uri="{FF2B5EF4-FFF2-40B4-BE49-F238E27FC236}">
                <a16:creationId xmlns:a16="http://schemas.microsoft.com/office/drawing/2014/main" id="{CB37D012-A276-E2FA-FD41-67492A7391ED}"/>
              </a:ext>
            </a:extLst>
          </p:cNvPr>
          <p:cNvSpPr txBox="1"/>
          <p:nvPr/>
        </p:nvSpPr>
        <p:spPr>
          <a:xfrm>
            <a:off x="3851994" y="583341"/>
            <a:ext cx="3044423"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[2] Statistical Significance</a:t>
            </a:r>
          </a:p>
        </p:txBody>
      </p:sp>
      <p:sp>
        <p:nvSpPr>
          <p:cNvPr id="7" name="TextBox 6">
            <a:extLst>
              <a:ext uri="{FF2B5EF4-FFF2-40B4-BE49-F238E27FC236}">
                <a16:creationId xmlns:a16="http://schemas.microsoft.com/office/drawing/2014/main" id="{622186AC-019A-8C25-8E50-2CD81721FBCF}"/>
              </a:ext>
            </a:extLst>
          </p:cNvPr>
          <p:cNvSpPr txBox="1"/>
          <p:nvPr/>
        </p:nvSpPr>
        <p:spPr>
          <a:xfrm>
            <a:off x="7682542" y="583341"/>
            <a:ext cx="3313728"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[3] Exceedance Probabilities</a:t>
            </a:r>
          </a:p>
        </p:txBody>
      </p:sp>
      <p:sp>
        <p:nvSpPr>
          <p:cNvPr id="3" name="Slide Number Placeholder 3">
            <a:extLst>
              <a:ext uri="{FF2B5EF4-FFF2-40B4-BE49-F238E27FC236}">
                <a16:creationId xmlns:a16="http://schemas.microsoft.com/office/drawing/2014/main" id="{6BF0EFAD-B16C-DD07-9EF6-3B318EF5686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76981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B0470-C91D-40B7-0EC8-8DC29AC4A42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3D5B35B-4281-A031-CEEB-B1215BDA8BAF}"/>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6748B5A0-B79E-583A-A39C-EB3E964B9571}"/>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DD0A45F7-A246-4D71-2B17-41C0BD8D98E9}"/>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Assessment</a:t>
            </a:r>
          </a:p>
        </p:txBody>
      </p:sp>
      <p:sp>
        <p:nvSpPr>
          <p:cNvPr id="3" name="Slide Number Placeholder 3">
            <a:extLst>
              <a:ext uri="{FF2B5EF4-FFF2-40B4-BE49-F238E27FC236}">
                <a16:creationId xmlns:a16="http://schemas.microsoft.com/office/drawing/2014/main" id="{375D4D49-3DE8-1D05-19DD-AB9000AE53C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927916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686183-DD43-4F3D-D93F-54B07265D51A}"/>
              </a:ext>
            </a:extLst>
          </p:cNvPr>
          <p:cNvSpPr/>
          <p:nvPr/>
        </p:nvSpPr>
        <p:spPr>
          <a:xfrm>
            <a:off x="3201001" y="5112418"/>
            <a:ext cx="8839326" cy="165661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25505E65-A55B-05A4-A54A-E74EC76E4DD4}"/>
              </a:ext>
            </a:extLst>
          </p:cNvPr>
          <p:cNvSpPr/>
          <p:nvPr/>
        </p:nvSpPr>
        <p:spPr>
          <a:xfrm>
            <a:off x="82363" y="4653687"/>
            <a:ext cx="2928396" cy="21153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80401" y="88965"/>
            <a:ext cx="6197249" cy="536189"/>
          </a:xfrm>
          <a:solidFill>
            <a:schemeClr val="accent1">
              <a:lumMod val="40000"/>
              <a:lumOff val="6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dirty="0">
                <a:latin typeface="Helvetica" pitchFamily="2" charset="0"/>
                <a:ea typeface="Helvetica Neue Light" panose="02000403000000020004" pitchFamily="2" charset="0"/>
                <a:cs typeface="Arial" panose="020B0604020202020204" pitchFamily="34" charset="0"/>
              </a:rPr>
              <a:t>Tips/Strategy for the Assignment</a:t>
            </a:r>
          </a:p>
        </p:txBody>
      </p:sp>
      <p:sp>
        <p:nvSpPr>
          <p:cNvPr id="6" name="TextBox 5">
            <a:extLst>
              <a:ext uri="{FF2B5EF4-FFF2-40B4-BE49-F238E27FC236}">
                <a16:creationId xmlns:a16="http://schemas.microsoft.com/office/drawing/2014/main" id="{0C87AC21-DC8E-2F89-48F3-3C48266E1479}"/>
              </a:ext>
            </a:extLst>
          </p:cNvPr>
          <p:cNvSpPr txBox="1"/>
          <p:nvPr/>
        </p:nvSpPr>
        <p:spPr>
          <a:xfrm>
            <a:off x="3910165" y="731695"/>
            <a:ext cx="4259951" cy="707886"/>
          </a:xfrm>
          <a:prstGeom prst="rect">
            <a:avLst/>
          </a:prstGeom>
          <a:solidFill>
            <a:schemeClr val="accent5">
              <a:lumMod val="20000"/>
              <a:lumOff val="80000"/>
            </a:schemeClr>
          </a:solidFill>
          <a:ln>
            <a:solidFill>
              <a:schemeClr val="accent5">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Overarching descriptive analysis of the raster or area dataset</a:t>
            </a:r>
          </a:p>
        </p:txBody>
      </p:sp>
      <p:sp>
        <p:nvSpPr>
          <p:cNvPr id="9" name="TextBox 8">
            <a:extLst>
              <a:ext uri="{FF2B5EF4-FFF2-40B4-BE49-F238E27FC236}">
                <a16:creationId xmlns:a16="http://schemas.microsoft.com/office/drawing/2014/main" id="{AE2FFC86-3960-8D9C-0197-56A7458A58AC}"/>
              </a:ext>
            </a:extLst>
          </p:cNvPr>
          <p:cNvSpPr txBox="1"/>
          <p:nvPr/>
        </p:nvSpPr>
        <p:spPr>
          <a:xfrm>
            <a:off x="8521597" y="762472"/>
            <a:ext cx="2509076"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GB" sz="1200" dirty="0">
                <a:latin typeface="Helvetica" pitchFamily="2" charset="0"/>
                <a:cs typeface="Arial" panose="020B0604020202020204" pitchFamily="34" charset="0"/>
              </a:rPr>
              <a:t>Basic summary measures</a:t>
            </a:r>
          </a:p>
          <a:p>
            <a:r>
              <a:rPr lang="en-GB" sz="1200" dirty="0">
                <a:latin typeface="Helvetica" pitchFamily="2" charset="0"/>
                <a:cs typeface="Arial" panose="020B0604020202020204" pitchFamily="34" charset="0"/>
              </a:rPr>
              <a:t>Spatial distribution and patterning</a:t>
            </a:r>
          </a:p>
          <a:p>
            <a:r>
              <a:rPr lang="en-GB" sz="1200" dirty="0">
                <a:latin typeface="Helvetica" pitchFamily="2" charset="0"/>
                <a:cs typeface="Arial" panose="020B0604020202020204" pitchFamily="34" charset="0"/>
              </a:rPr>
              <a:t>Description about the dataset </a:t>
            </a:r>
          </a:p>
        </p:txBody>
      </p:sp>
      <p:sp>
        <p:nvSpPr>
          <p:cNvPr id="10" name="TextBox 9">
            <a:extLst>
              <a:ext uri="{FF2B5EF4-FFF2-40B4-BE49-F238E27FC236}">
                <a16:creationId xmlns:a16="http://schemas.microsoft.com/office/drawing/2014/main" id="{91C3E444-6F04-F6BB-B547-2A71B734FC2C}"/>
              </a:ext>
            </a:extLst>
          </p:cNvPr>
          <p:cNvSpPr txBox="1"/>
          <p:nvPr/>
        </p:nvSpPr>
        <p:spPr>
          <a:xfrm>
            <a:off x="1331823" y="2085132"/>
            <a:ext cx="2535323" cy="400110"/>
          </a:xfrm>
          <a:prstGeom prst="rect">
            <a:avLst/>
          </a:prstGeom>
          <a:solidFill>
            <a:srgbClr val="FFFF00"/>
          </a:solidFill>
          <a:ln>
            <a:solidFill>
              <a:srgbClr val="FFFF00"/>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Areal data</a:t>
            </a:r>
          </a:p>
        </p:txBody>
      </p:sp>
      <p:sp>
        <p:nvSpPr>
          <p:cNvPr id="11" name="TextBox 10">
            <a:extLst>
              <a:ext uri="{FF2B5EF4-FFF2-40B4-BE49-F238E27FC236}">
                <a16:creationId xmlns:a16="http://schemas.microsoft.com/office/drawing/2014/main" id="{5E275A79-2360-13C2-8C8E-E7CA67CBC29E}"/>
              </a:ext>
            </a:extLst>
          </p:cNvPr>
          <p:cNvSpPr txBox="1"/>
          <p:nvPr/>
        </p:nvSpPr>
        <p:spPr>
          <a:xfrm>
            <a:off x="213279" y="3039377"/>
            <a:ext cx="2699445" cy="40011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Moran’s I test</a:t>
            </a:r>
          </a:p>
        </p:txBody>
      </p:sp>
      <p:sp>
        <p:nvSpPr>
          <p:cNvPr id="12" name="TextBox 11">
            <a:extLst>
              <a:ext uri="{FF2B5EF4-FFF2-40B4-BE49-F238E27FC236}">
                <a16:creationId xmlns:a16="http://schemas.microsoft.com/office/drawing/2014/main" id="{6389C037-2890-8B36-94C1-8F673E7DBF82}"/>
              </a:ext>
            </a:extLst>
          </p:cNvPr>
          <p:cNvSpPr txBox="1"/>
          <p:nvPr/>
        </p:nvSpPr>
        <p:spPr>
          <a:xfrm>
            <a:off x="180399" y="3859012"/>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Regression-Based Models</a:t>
            </a:r>
          </a:p>
        </p:txBody>
      </p:sp>
      <p:sp>
        <p:nvSpPr>
          <p:cNvPr id="15" name="TextBox 14">
            <a:extLst>
              <a:ext uri="{FF2B5EF4-FFF2-40B4-BE49-F238E27FC236}">
                <a16:creationId xmlns:a16="http://schemas.microsoft.com/office/drawing/2014/main" id="{F5C3D840-55C5-3719-EB2A-57AFD52BA327}"/>
              </a:ext>
            </a:extLst>
          </p:cNvPr>
          <p:cNvSpPr txBox="1"/>
          <p:nvPr/>
        </p:nvSpPr>
        <p:spPr>
          <a:xfrm>
            <a:off x="151673" y="5512728"/>
            <a:ext cx="2732326" cy="30777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Spatial Lag and Error Models </a:t>
            </a:r>
          </a:p>
        </p:txBody>
      </p:sp>
      <p:sp>
        <p:nvSpPr>
          <p:cNvPr id="16" name="TextBox 15">
            <a:extLst>
              <a:ext uri="{FF2B5EF4-FFF2-40B4-BE49-F238E27FC236}">
                <a16:creationId xmlns:a16="http://schemas.microsoft.com/office/drawing/2014/main" id="{611A37E9-1E57-9BC4-F750-4126B580884E}"/>
              </a:ext>
            </a:extLst>
          </p:cNvPr>
          <p:cNvSpPr txBox="1"/>
          <p:nvPr/>
        </p:nvSpPr>
        <p:spPr>
          <a:xfrm>
            <a:off x="151673" y="6161352"/>
            <a:ext cx="2732326" cy="52322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Geographically Weighted Regression</a:t>
            </a:r>
          </a:p>
        </p:txBody>
      </p:sp>
      <p:sp>
        <p:nvSpPr>
          <p:cNvPr id="17" name="TextBox 16">
            <a:extLst>
              <a:ext uri="{FF2B5EF4-FFF2-40B4-BE49-F238E27FC236}">
                <a16:creationId xmlns:a16="http://schemas.microsoft.com/office/drawing/2014/main" id="{9C303307-3B2A-8076-3593-8F4608D000D3}"/>
              </a:ext>
            </a:extLst>
          </p:cNvPr>
          <p:cNvSpPr txBox="1"/>
          <p:nvPr/>
        </p:nvSpPr>
        <p:spPr>
          <a:xfrm>
            <a:off x="7714835" y="2003545"/>
            <a:ext cx="3145342" cy="400110"/>
          </a:xfrm>
          <a:prstGeom prst="rect">
            <a:avLst/>
          </a:prstGeom>
          <a:solidFill>
            <a:srgbClr val="FFFF00"/>
          </a:solidFill>
          <a:ln>
            <a:solidFill>
              <a:srgbClr val="FFFF00"/>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Raster-based analysis</a:t>
            </a:r>
          </a:p>
        </p:txBody>
      </p:sp>
      <p:sp>
        <p:nvSpPr>
          <p:cNvPr id="18" name="TextBox 17">
            <a:extLst>
              <a:ext uri="{FF2B5EF4-FFF2-40B4-BE49-F238E27FC236}">
                <a16:creationId xmlns:a16="http://schemas.microsoft.com/office/drawing/2014/main" id="{950190AE-D62C-7D5D-2B57-08FDBDFBF40B}"/>
              </a:ext>
            </a:extLst>
          </p:cNvPr>
          <p:cNvSpPr txBox="1"/>
          <p:nvPr/>
        </p:nvSpPr>
        <p:spPr>
          <a:xfrm>
            <a:off x="6426170" y="3031051"/>
            <a:ext cx="2535323" cy="400110"/>
          </a:xfrm>
          <a:prstGeom prst="rect">
            <a:avLst/>
          </a:prstGeom>
          <a:solidFill>
            <a:srgbClr val="FFFF00"/>
          </a:solidFill>
          <a:ln>
            <a:solidFill>
              <a:srgbClr val="FFFF00"/>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Geostatistical</a:t>
            </a:r>
          </a:p>
        </p:txBody>
      </p:sp>
      <p:sp>
        <p:nvSpPr>
          <p:cNvPr id="19" name="TextBox 18">
            <a:extLst>
              <a:ext uri="{FF2B5EF4-FFF2-40B4-BE49-F238E27FC236}">
                <a16:creationId xmlns:a16="http://schemas.microsoft.com/office/drawing/2014/main" id="{3E0A9D6F-D67F-6753-B302-21F955C27B1F}"/>
              </a:ext>
            </a:extLst>
          </p:cNvPr>
          <p:cNvSpPr txBox="1"/>
          <p:nvPr/>
        </p:nvSpPr>
        <p:spPr>
          <a:xfrm>
            <a:off x="9491918" y="3009136"/>
            <a:ext cx="2535323" cy="400110"/>
          </a:xfrm>
          <a:prstGeom prst="rect">
            <a:avLst/>
          </a:prstGeom>
          <a:solidFill>
            <a:srgbClr val="FFFF00"/>
          </a:solidFill>
          <a:ln>
            <a:solidFill>
              <a:srgbClr val="FFFF00"/>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Point Process</a:t>
            </a:r>
          </a:p>
        </p:txBody>
      </p:sp>
      <p:sp>
        <p:nvSpPr>
          <p:cNvPr id="29" name="TextBox 28">
            <a:extLst>
              <a:ext uri="{FF2B5EF4-FFF2-40B4-BE49-F238E27FC236}">
                <a16:creationId xmlns:a16="http://schemas.microsoft.com/office/drawing/2014/main" id="{79C3EC63-7261-2463-AE8E-BDAFC38354DC}"/>
              </a:ext>
            </a:extLst>
          </p:cNvPr>
          <p:cNvSpPr txBox="1"/>
          <p:nvPr/>
        </p:nvSpPr>
        <p:spPr>
          <a:xfrm>
            <a:off x="6426170" y="3798975"/>
            <a:ext cx="2535323" cy="646331"/>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b="1" dirty="0">
                <a:latin typeface="Arial" panose="020B0604020202020204" pitchFamily="34" charset="0"/>
                <a:cs typeface="Arial" panose="020B0604020202020204" pitchFamily="34" charset="0"/>
              </a:rPr>
              <a:t>Ordinary/Regression Kriging</a:t>
            </a:r>
          </a:p>
        </p:txBody>
      </p:sp>
      <p:sp>
        <p:nvSpPr>
          <p:cNvPr id="30" name="TextBox 29">
            <a:extLst>
              <a:ext uri="{FF2B5EF4-FFF2-40B4-BE49-F238E27FC236}">
                <a16:creationId xmlns:a16="http://schemas.microsoft.com/office/drawing/2014/main" id="{B1BE390E-AC14-21E7-4A7A-1B47AFA1751A}"/>
              </a:ext>
            </a:extLst>
          </p:cNvPr>
          <p:cNvSpPr txBox="1"/>
          <p:nvPr/>
        </p:nvSpPr>
        <p:spPr>
          <a:xfrm>
            <a:off x="9491918" y="3768197"/>
            <a:ext cx="2535323"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Ecological Niche Model</a:t>
            </a:r>
          </a:p>
        </p:txBody>
      </p:sp>
      <p:sp>
        <p:nvSpPr>
          <p:cNvPr id="33" name="TextBox 32">
            <a:extLst>
              <a:ext uri="{FF2B5EF4-FFF2-40B4-BE49-F238E27FC236}">
                <a16:creationId xmlns:a16="http://schemas.microsoft.com/office/drawing/2014/main" id="{E2837148-8CFB-6ECF-70AB-99450C3830DA}"/>
              </a:ext>
            </a:extLst>
          </p:cNvPr>
          <p:cNvSpPr txBox="1"/>
          <p:nvPr/>
        </p:nvSpPr>
        <p:spPr>
          <a:xfrm>
            <a:off x="6952212" y="2553681"/>
            <a:ext cx="4607191"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What process does the point data follow?</a:t>
            </a:r>
          </a:p>
        </p:txBody>
      </p:sp>
      <p:sp>
        <p:nvSpPr>
          <p:cNvPr id="41" name="Triangle 40">
            <a:extLst>
              <a:ext uri="{FF2B5EF4-FFF2-40B4-BE49-F238E27FC236}">
                <a16:creationId xmlns:a16="http://schemas.microsoft.com/office/drawing/2014/main" id="{1F4AEFE7-6657-6C30-512B-1045705327E8}"/>
              </a:ext>
            </a:extLst>
          </p:cNvPr>
          <p:cNvSpPr/>
          <p:nvPr/>
        </p:nvSpPr>
        <p:spPr>
          <a:xfrm rot="13403793">
            <a:off x="1644065" y="2676928"/>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riangle 51">
            <a:extLst>
              <a:ext uri="{FF2B5EF4-FFF2-40B4-BE49-F238E27FC236}">
                <a16:creationId xmlns:a16="http://schemas.microsoft.com/office/drawing/2014/main" id="{0307CA3F-A640-AFCB-E2E6-2C94103A9008}"/>
              </a:ext>
            </a:extLst>
          </p:cNvPr>
          <p:cNvSpPr/>
          <p:nvPr/>
        </p:nvSpPr>
        <p:spPr>
          <a:xfrm rot="10800000">
            <a:off x="1435449" y="3566633"/>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riangle 52">
            <a:extLst>
              <a:ext uri="{FF2B5EF4-FFF2-40B4-BE49-F238E27FC236}">
                <a16:creationId xmlns:a16="http://schemas.microsoft.com/office/drawing/2014/main" id="{A4A2B109-F68D-8AFA-F568-D3471290F155}"/>
              </a:ext>
            </a:extLst>
          </p:cNvPr>
          <p:cNvSpPr/>
          <p:nvPr/>
        </p:nvSpPr>
        <p:spPr>
          <a:xfrm rot="13145113">
            <a:off x="3500971" y="1578864"/>
            <a:ext cx="323540" cy="300348"/>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riangle 54">
            <a:extLst>
              <a:ext uri="{FF2B5EF4-FFF2-40B4-BE49-F238E27FC236}">
                <a16:creationId xmlns:a16="http://schemas.microsoft.com/office/drawing/2014/main" id="{274335E2-99CC-0D0E-B102-F4B8A0AD53DA}"/>
              </a:ext>
            </a:extLst>
          </p:cNvPr>
          <p:cNvSpPr/>
          <p:nvPr/>
        </p:nvSpPr>
        <p:spPr>
          <a:xfrm rot="8793931">
            <a:off x="8142083" y="1566403"/>
            <a:ext cx="323540" cy="300348"/>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245CA3B0-C1DC-D9DA-79A4-235575775AB2}"/>
              </a:ext>
            </a:extLst>
          </p:cNvPr>
          <p:cNvCxnSpPr>
            <a:stCxn id="6" idx="3"/>
          </p:cNvCxnSpPr>
          <p:nvPr/>
        </p:nvCxnSpPr>
        <p:spPr>
          <a:xfrm>
            <a:off x="8170116" y="1085638"/>
            <a:ext cx="351481"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Triangle 61">
            <a:extLst>
              <a:ext uri="{FF2B5EF4-FFF2-40B4-BE49-F238E27FC236}">
                <a16:creationId xmlns:a16="http://schemas.microsoft.com/office/drawing/2014/main" id="{27C925BE-D95C-59C9-4446-B95D844FFFE2}"/>
              </a:ext>
            </a:extLst>
          </p:cNvPr>
          <p:cNvSpPr/>
          <p:nvPr/>
        </p:nvSpPr>
        <p:spPr>
          <a:xfrm rot="10800000">
            <a:off x="7521715" y="3519850"/>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riangle 62">
            <a:extLst>
              <a:ext uri="{FF2B5EF4-FFF2-40B4-BE49-F238E27FC236}">
                <a16:creationId xmlns:a16="http://schemas.microsoft.com/office/drawing/2014/main" id="{64EC78C5-C627-9DC5-1911-33741C376021}"/>
              </a:ext>
            </a:extLst>
          </p:cNvPr>
          <p:cNvSpPr/>
          <p:nvPr/>
        </p:nvSpPr>
        <p:spPr>
          <a:xfrm rot="10800000">
            <a:off x="10438515" y="3501559"/>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09F7ED5A-5381-B232-D1FA-96A24AC79004}"/>
              </a:ext>
            </a:extLst>
          </p:cNvPr>
          <p:cNvSpPr/>
          <p:nvPr/>
        </p:nvSpPr>
        <p:spPr>
          <a:xfrm>
            <a:off x="3281017" y="5223861"/>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D3E2B2A0-42E7-4451-3128-CD1B10FD31A0}"/>
              </a:ext>
            </a:extLst>
          </p:cNvPr>
          <p:cNvSpPr txBox="1"/>
          <p:nvPr/>
        </p:nvSpPr>
        <p:spPr>
          <a:xfrm>
            <a:off x="3010759" y="5281895"/>
            <a:ext cx="3128622" cy="769441"/>
          </a:xfrm>
          <a:prstGeom prst="rect">
            <a:avLst/>
          </a:prstGeom>
          <a:noFill/>
        </p:spPr>
        <p:txBody>
          <a:bodyPr wrap="square" rtlCol="0">
            <a:spAutoFit/>
          </a:bodyPr>
          <a:lstStyle/>
          <a:p>
            <a:pPr algn="ctr"/>
            <a:r>
              <a:rPr lang="en-GB" sz="1400" dirty="0">
                <a:latin typeface="Arial" panose="020B0604020202020204" pitchFamily="34" charset="0"/>
                <a:cs typeface="Arial" panose="020B0604020202020204" pitchFamily="34" charset="0"/>
              </a:rPr>
              <a:t>Rasters only, and you have no</a:t>
            </a:r>
          </a:p>
          <a:p>
            <a:pPr algn="ctr"/>
            <a:r>
              <a:rPr lang="en-GB" sz="1400" dirty="0">
                <a:latin typeface="Arial" panose="020B0604020202020204" pitchFamily="34" charset="0"/>
                <a:cs typeface="Arial" panose="020B0604020202020204" pitchFamily="34" charset="0"/>
              </a:rPr>
              <a:t>point data?</a:t>
            </a:r>
          </a:p>
          <a:p>
            <a:pPr algn="ctr"/>
            <a:endParaRPr lang="en-GB" sz="16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0F5BAF35-AE8B-E3FB-F09F-BADC7AA26A69}"/>
              </a:ext>
            </a:extLst>
          </p:cNvPr>
          <p:cNvSpPr txBox="1"/>
          <p:nvPr/>
        </p:nvSpPr>
        <p:spPr>
          <a:xfrm>
            <a:off x="3338944" y="5885622"/>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Analytical Hierarchical Process</a:t>
            </a:r>
          </a:p>
        </p:txBody>
      </p:sp>
      <p:sp>
        <p:nvSpPr>
          <p:cNvPr id="68" name="Slide Number Placeholder 3">
            <a:extLst>
              <a:ext uri="{FF2B5EF4-FFF2-40B4-BE49-F238E27FC236}">
                <a16:creationId xmlns:a16="http://schemas.microsoft.com/office/drawing/2014/main" id="{E6AE00AC-8C60-F64A-E254-CA286073871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9" name="Triangle 68">
            <a:extLst>
              <a:ext uri="{FF2B5EF4-FFF2-40B4-BE49-F238E27FC236}">
                <a16:creationId xmlns:a16="http://schemas.microsoft.com/office/drawing/2014/main" id="{5C815430-BECB-50D3-F7FD-9D3214042E67}"/>
              </a:ext>
            </a:extLst>
          </p:cNvPr>
          <p:cNvSpPr/>
          <p:nvPr/>
        </p:nvSpPr>
        <p:spPr>
          <a:xfrm rot="10800000">
            <a:off x="1456876" y="5884392"/>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extBox 69">
            <a:extLst>
              <a:ext uri="{FF2B5EF4-FFF2-40B4-BE49-F238E27FC236}">
                <a16:creationId xmlns:a16="http://schemas.microsoft.com/office/drawing/2014/main" id="{8D130A8B-239A-8B58-88DC-7BA1567E5ACE}"/>
              </a:ext>
            </a:extLst>
          </p:cNvPr>
          <p:cNvSpPr txBox="1"/>
          <p:nvPr/>
        </p:nvSpPr>
        <p:spPr>
          <a:xfrm>
            <a:off x="3164553" y="4743035"/>
            <a:ext cx="1596633"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Standalones</a:t>
            </a:r>
          </a:p>
        </p:txBody>
      </p:sp>
      <p:sp>
        <p:nvSpPr>
          <p:cNvPr id="71" name="Triangle 70">
            <a:extLst>
              <a:ext uri="{FF2B5EF4-FFF2-40B4-BE49-F238E27FC236}">
                <a16:creationId xmlns:a16="http://schemas.microsoft.com/office/drawing/2014/main" id="{C3C5BAF6-E47B-EC3B-8313-24D7723D27DF}"/>
              </a:ext>
            </a:extLst>
          </p:cNvPr>
          <p:cNvSpPr/>
          <p:nvPr/>
        </p:nvSpPr>
        <p:spPr>
          <a:xfrm rot="10800000">
            <a:off x="1435449" y="5183245"/>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E406A09B-4667-0672-DFA1-5FADD6763681}"/>
              </a:ext>
            </a:extLst>
          </p:cNvPr>
          <p:cNvSpPr txBox="1"/>
          <p:nvPr/>
        </p:nvSpPr>
        <p:spPr>
          <a:xfrm>
            <a:off x="151673" y="4773812"/>
            <a:ext cx="2732326" cy="30777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Linear Regression Models </a:t>
            </a:r>
          </a:p>
        </p:txBody>
      </p:sp>
      <p:sp>
        <p:nvSpPr>
          <p:cNvPr id="2" name="Rectangle 1">
            <a:extLst>
              <a:ext uri="{FF2B5EF4-FFF2-40B4-BE49-F238E27FC236}">
                <a16:creationId xmlns:a16="http://schemas.microsoft.com/office/drawing/2014/main" id="{369F76B3-5FF2-3485-1739-4926A8EE5F39}"/>
              </a:ext>
            </a:extLst>
          </p:cNvPr>
          <p:cNvSpPr/>
          <p:nvPr/>
        </p:nvSpPr>
        <p:spPr>
          <a:xfrm>
            <a:off x="9151223" y="5219175"/>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87C93BA5-9C75-79AF-7049-193A6D748BDF}"/>
              </a:ext>
            </a:extLst>
          </p:cNvPr>
          <p:cNvSpPr txBox="1"/>
          <p:nvPr/>
        </p:nvSpPr>
        <p:spPr>
          <a:xfrm>
            <a:off x="9189675" y="5880936"/>
            <a:ext cx="2732325" cy="584775"/>
          </a:xfrm>
          <a:prstGeom prst="rect">
            <a:avLst/>
          </a:prstGeom>
          <a:solidFill>
            <a:schemeClr val="accent1">
              <a:lumMod val="40000"/>
              <a:lumOff val="60000"/>
            </a:schemeClr>
          </a:solidFill>
          <a:ln>
            <a:solidFill>
              <a:schemeClr val="accent1"/>
            </a:solidFill>
          </a:ln>
        </p:spPr>
        <p:txBody>
          <a:bodyPr wrap="square" rtlCol="0">
            <a:spAutoFit/>
          </a:bodyPr>
          <a:lstStyle/>
          <a:p>
            <a:r>
              <a:rPr lang="en-GB" sz="1600" b="1" dirty="0">
                <a:latin typeface="Arial" panose="020B0604020202020204" pitchFamily="34" charset="0"/>
                <a:cs typeface="Arial" panose="020B0604020202020204" pitchFamily="34" charset="0"/>
              </a:rPr>
              <a:t>[1] Geodemographics</a:t>
            </a:r>
          </a:p>
          <a:p>
            <a:r>
              <a:rPr lang="en-GB" sz="1600" b="1" dirty="0">
                <a:latin typeface="Arial" panose="020B0604020202020204" pitchFamily="34" charset="0"/>
                <a:cs typeface="Arial" panose="020B0604020202020204" pitchFamily="34" charset="0"/>
              </a:rPr>
              <a:t>[2] Accessibility analysis</a:t>
            </a:r>
          </a:p>
        </p:txBody>
      </p:sp>
      <p:sp>
        <p:nvSpPr>
          <p:cNvPr id="3" name="TextBox 2">
            <a:extLst>
              <a:ext uri="{FF2B5EF4-FFF2-40B4-BE49-F238E27FC236}">
                <a16:creationId xmlns:a16="http://schemas.microsoft.com/office/drawing/2014/main" id="{0EC145D5-1F6C-7E4F-3824-47EA9B6FA9C9}"/>
              </a:ext>
            </a:extLst>
          </p:cNvPr>
          <p:cNvSpPr txBox="1"/>
          <p:nvPr/>
        </p:nvSpPr>
        <p:spPr>
          <a:xfrm>
            <a:off x="9106280" y="5388095"/>
            <a:ext cx="2899113" cy="307777"/>
          </a:xfrm>
          <a:prstGeom prst="rect">
            <a:avLst/>
          </a:prstGeom>
          <a:noFill/>
        </p:spPr>
        <p:txBody>
          <a:bodyPr wrap="square" rtlCol="0">
            <a:spAutoFit/>
          </a:bodyPr>
          <a:lstStyle/>
          <a:p>
            <a:pPr algn="ctr"/>
            <a:r>
              <a:rPr lang="en-GB" sz="1400" b="1" dirty="0">
                <a:latin typeface="Arial" panose="020B0604020202020204" pitchFamily="34" charset="0"/>
                <a:cs typeface="Arial" panose="020B0604020202020204" pitchFamily="34" charset="0"/>
              </a:rPr>
              <a:t>Specialised Techniques!</a:t>
            </a:r>
          </a:p>
        </p:txBody>
      </p:sp>
      <p:sp>
        <p:nvSpPr>
          <p:cNvPr id="4" name="Triangle 3">
            <a:extLst>
              <a:ext uri="{FF2B5EF4-FFF2-40B4-BE49-F238E27FC236}">
                <a16:creationId xmlns:a16="http://schemas.microsoft.com/office/drawing/2014/main" id="{C5101F6D-DFFF-A1B5-8CC7-BADFB592A1D6}"/>
              </a:ext>
            </a:extLst>
          </p:cNvPr>
          <p:cNvSpPr/>
          <p:nvPr/>
        </p:nvSpPr>
        <p:spPr>
          <a:xfrm rot="5400000">
            <a:off x="3084239" y="3146005"/>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E0C56B4-42BA-1172-D6EB-F0DC77F64AAB}"/>
              </a:ext>
            </a:extLst>
          </p:cNvPr>
          <p:cNvSpPr txBox="1"/>
          <p:nvPr/>
        </p:nvSpPr>
        <p:spPr>
          <a:xfrm>
            <a:off x="3442492" y="3039377"/>
            <a:ext cx="2699445" cy="40011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LISA test</a:t>
            </a:r>
          </a:p>
        </p:txBody>
      </p:sp>
      <p:sp>
        <p:nvSpPr>
          <p:cNvPr id="8" name="TextBox 7">
            <a:extLst>
              <a:ext uri="{FF2B5EF4-FFF2-40B4-BE49-F238E27FC236}">
                <a16:creationId xmlns:a16="http://schemas.microsoft.com/office/drawing/2014/main" id="{6CB554EF-9C7C-B212-35F3-6273F3A1F288}"/>
              </a:ext>
            </a:extLst>
          </p:cNvPr>
          <p:cNvSpPr txBox="1"/>
          <p:nvPr/>
        </p:nvSpPr>
        <p:spPr>
          <a:xfrm>
            <a:off x="3376963" y="3463301"/>
            <a:ext cx="3000687" cy="646331"/>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To make LISA interesting – we suggest exploring multiple outcomes to examine co-occurrence of clusters</a:t>
            </a:r>
          </a:p>
        </p:txBody>
      </p:sp>
      <p:sp>
        <p:nvSpPr>
          <p:cNvPr id="14" name="Slide Number Placeholder 3">
            <a:extLst>
              <a:ext uri="{FF2B5EF4-FFF2-40B4-BE49-F238E27FC236}">
                <a16:creationId xmlns:a16="http://schemas.microsoft.com/office/drawing/2014/main" id="{45F22BA9-E855-99CB-06BD-53745ABFFEFE}"/>
              </a:ext>
            </a:extLst>
          </p:cNvPr>
          <p:cNvSpPr txBox="1">
            <a:spLocks/>
          </p:cNvSpPr>
          <p:nvPr/>
        </p:nvSpPr>
        <p:spPr>
          <a:xfrm>
            <a:off x="11741599" y="16965"/>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Rectangle 19">
            <a:extLst>
              <a:ext uri="{FF2B5EF4-FFF2-40B4-BE49-F238E27FC236}">
                <a16:creationId xmlns:a16="http://schemas.microsoft.com/office/drawing/2014/main" id="{C7DA2B42-416B-8D8D-8818-7CAFEF02D5CB}"/>
              </a:ext>
            </a:extLst>
          </p:cNvPr>
          <p:cNvSpPr/>
          <p:nvPr/>
        </p:nvSpPr>
        <p:spPr>
          <a:xfrm>
            <a:off x="6185645" y="5219175"/>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0F3066AB-375B-A5A1-1807-AD355E57B1E4}"/>
              </a:ext>
            </a:extLst>
          </p:cNvPr>
          <p:cNvSpPr txBox="1"/>
          <p:nvPr/>
        </p:nvSpPr>
        <p:spPr>
          <a:xfrm>
            <a:off x="5958109" y="5265085"/>
            <a:ext cx="3128622" cy="892552"/>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Aggregated areal counts with</a:t>
            </a:r>
          </a:p>
          <a:p>
            <a:pPr algn="ctr"/>
            <a:r>
              <a:rPr lang="en-GB" sz="1200" dirty="0">
                <a:latin typeface="Arial" panose="020B0604020202020204" pitchFamily="34" charset="0"/>
                <a:cs typeface="Arial" panose="020B0604020202020204" pitchFamily="34" charset="0"/>
              </a:rPr>
              <a:t>vector data, and you are interested</a:t>
            </a:r>
          </a:p>
          <a:p>
            <a:pPr algn="ctr"/>
            <a:r>
              <a:rPr lang="en-GB" sz="1200" dirty="0">
                <a:latin typeface="Arial" panose="020B0604020202020204" pitchFamily="34" charset="0"/>
                <a:cs typeface="Arial" panose="020B0604020202020204" pitchFamily="34" charset="0"/>
              </a:rPr>
              <a:t>in risk?</a:t>
            </a:r>
          </a:p>
          <a:p>
            <a:pPr algn="ctr"/>
            <a:endParaRPr lang="en-GB" sz="16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D0CF58A-540E-07BF-38CD-0B1E2354DAFF}"/>
              </a:ext>
            </a:extLst>
          </p:cNvPr>
          <p:cNvSpPr txBox="1"/>
          <p:nvPr/>
        </p:nvSpPr>
        <p:spPr>
          <a:xfrm>
            <a:off x="6243572" y="5880936"/>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Spatial Bayesian</a:t>
            </a:r>
          </a:p>
          <a:p>
            <a:pPr algn="ctr"/>
            <a:r>
              <a:rPr lang="en-GB" sz="2000" b="1" dirty="0">
                <a:latin typeface="Arial" panose="020B0604020202020204" pitchFamily="34" charset="0"/>
                <a:cs typeface="Arial" panose="020B0604020202020204" pitchFamily="34" charset="0"/>
              </a:rPr>
              <a:t>Risk Model</a:t>
            </a:r>
          </a:p>
        </p:txBody>
      </p:sp>
    </p:spTree>
    <p:extLst>
      <p:ext uri="{BB962C8B-B14F-4D97-AF65-F5344CB8AC3E}">
        <p14:creationId xmlns:p14="http://schemas.microsoft.com/office/powerpoint/2010/main" val="2171013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87A6CB-CB09-4D15-9E02-55CC93D9082D}"/>
              </a:ext>
            </a:extLst>
          </p:cNvPr>
          <p:cNvSpPr/>
          <p:nvPr/>
        </p:nvSpPr>
        <p:spPr>
          <a:xfrm>
            <a:off x="184203" y="332542"/>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4DFAA61-37CE-13AA-EF2F-28EF3D606D96}"/>
              </a:ext>
            </a:extLst>
          </p:cNvPr>
          <p:cNvSpPr txBox="1"/>
          <p:nvPr/>
        </p:nvSpPr>
        <p:spPr>
          <a:xfrm>
            <a:off x="233479" y="877123"/>
            <a:ext cx="2732325" cy="584775"/>
          </a:xfrm>
          <a:prstGeom prst="rect">
            <a:avLst/>
          </a:prstGeom>
          <a:solidFill>
            <a:schemeClr val="accent1">
              <a:lumMod val="40000"/>
              <a:lumOff val="60000"/>
            </a:schemeClr>
          </a:solidFill>
          <a:ln>
            <a:solidFill>
              <a:schemeClr val="accent1"/>
            </a:solidFill>
          </a:ln>
        </p:spPr>
        <p:txBody>
          <a:bodyPr wrap="square" rtlCol="0">
            <a:spAutoFit/>
          </a:bodyPr>
          <a:lstStyle/>
          <a:p>
            <a:r>
              <a:rPr lang="en-GB" sz="1600" b="1" dirty="0">
                <a:latin typeface="Arial" panose="020B0604020202020204" pitchFamily="34" charset="0"/>
                <a:cs typeface="Arial" panose="020B0604020202020204" pitchFamily="34" charset="0"/>
              </a:rPr>
              <a:t>[1] Geodemographics</a:t>
            </a:r>
          </a:p>
          <a:p>
            <a:r>
              <a:rPr lang="en-GB" sz="1600" b="1" dirty="0">
                <a:latin typeface="Arial" panose="020B0604020202020204" pitchFamily="34" charset="0"/>
                <a:cs typeface="Arial" panose="020B0604020202020204" pitchFamily="34" charset="0"/>
              </a:rPr>
              <a:t>[2] Accessibility analysis</a:t>
            </a:r>
          </a:p>
        </p:txBody>
      </p:sp>
      <p:sp>
        <p:nvSpPr>
          <p:cNvPr id="4" name="TextBox 3">
            <a:extLst>
              <a:ext uri="{FF2B5EF4-FFF2-40B4-BE49-F238E27FC236}">
                <a16:creationId xmlns:a16="http://schemas.microsoft.com/office/drawing/2014/main" id="{BCF93499-E896-1A9C-F7DB-FD6E0F0C507B}"/>
              </a:ext>
            </a:extLst>
          </p:cNvPr>
          <p:cNvSpPr txBox="1"/>
          <p:nvPr/>
        </p:nvSpPr>
        <p:spPr>
          <a:xfrm>
            <a:off x="161108" y="300486"/>
            <a:ext cx="2899113" cy="261610"/>
          </a:xfrm>
          <a:prstGeom prst="rect">
            <a:avLst/>
          </a:prstGeom>
          <a:noFill/>
        </p:spPr>
        <p:txBody>
          <a:bodyPr wrap="square" rtlCol="0">
            <a:spAutoFit/>
          </a:bodyPr>
          <a:lstStyle/>
          <a:p>
            <a:pPr algn="ctr"/>
            <a:r>
              <a:rPr lang="en-GB" sz="1100" b="1" dirty="0">
                <a:latin typeface="Arial" panose="020B0604020202020204" pitchFamily="34" charset="0"/>
                <a:cs typeface="Arial" panose="020B0604020202020204" pitchFamily="34" charset="0"/>
              </a:rPr>
              <a:t>Specialised Techniques</a:t>
            </a:r>
          </a:p>
        </p:txBody>
      </p:sp>
      <p:sp>
        <p:nvSpPr>
          <p:cNvPr id="5" name="TextBox 4">
            <a:extLst>
              <a:ext uri="{FF2B5EF4-FFF2-40B4-BE49-F238E27FC236}">
                <a16:creationId xmlns:a16="http://schemas.microsoft.com/office/drawing/2014/main" id="{F43D457C-C80A-CB8A-7C54-41A9B327C51A}"/>
              </a:ext>
            </a:extLst>
          </p:cNvPr>
          <p:cNvSpPr txBox="1"/>
          <p:nvPr/>
        </p:nvSpPr>
        <p:spPr>
          <a:xfrm>
            <a:off x="161108" y="1934657"/>
            <a:ext cx="11814582" cy="2308324"/>
          </a:xfrm>
          <a:prstGeom prst="rect">
            <a:avLst/>
          </a:prstGeom>
          <a:noFill/>
        </p:spPr>
        <p:txBody>
          <a:bodyPr wrap="square" rtlCol="0">
            <a:spAutoFit/>
          </a:bodyPr>
          <a:lstStyle/>
          <a:p>
            <a:pPr marL="285750" indent="-285750">
              <a:buFont typeface="Wingdings" pitchFamily="2" charset="2"/>
              <a:buChar char="v"/>
            </a:pPr>
            <a:r>
              <a:rPr lang="en-GB" b="1" dirty="0">
                <a:latin typeface="Arial" panose="020B0604020202020204" pitchFamily="34" charset="0"/>
                <a:cs typeface="Arial" panose="020B0604020202020204" pitchFamily="34" charset="0"/>
              </a:rPr>
              <a:t>Geodemographics Classification (Week 7) taught on GEOG0114 by Dr Justin Van Dijk (Sabbatical)</a:t>
            </a:r>
            <a:endParaRPr lang="en-GB"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This is a clustering technique. Geodemographic classification is a method used to categorise geographic areas and the people living in them based on demographic, socioeconomic, and sometimes lifestyle characteristics. </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[1] </a:t>
            </a:r>
            <a:r>
              <a:rPr lang="en-GB" sz="1400" b="1" dirty="0">
                <a:latin typeface="Arial" panose="020B0604020202020204" pitchFamily="34" charset="0"/>
                <a:cs typeface="Arial" panose="020B0604020202020204" pitchFamily="34" charset="0"/>
              </a:rPr>
              <a:t>Geodemographic Classification </a:t>
            </a:r>
            <a:r>
              <a:rPr lang="en-GB" sz="1400" dirty="0">
                <a:latin typeface="Arial" panose="020B0604020202020204" pitchFamily="34" charset="0"/>
                <a:cs typeface="Arial" panose="020B0604020202020204" pitchFamily="34" charset="0"/>
                <a:hlinkClick r:id="rId3"/>
              </a:rPr>
              <a:t>https://jtvandijk.github.io/GEOG0114/01-geodemographics.html</a:t>
            </a:r>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r>
              <a:rPr lang="en-GB" sz="1400" b="1" dirty="0">
                <a:latin typeface="Arial" panose="020B0604020202020204" pitchFamily="34" charset="0"/>
                <a:cs typeface="Arial" panose="020B0604020202020204" pitchFamily="34" charset="0"/>
              </a:rPr>
              <a:t>Other excellent tutorials</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[2] </a:t>
            </a:r>
            <a:r>
              <a:rPr lang="en-GB" sz="1400" b="1" dirty="0">
                <a:latin typeface="Arial" panose="020B0604020202020204" pitchFamily="34" charset="0"/>
                <a:cs typeface="Arial" panose="020B0604020202020204" pitchFamily="34" charset="0"/>
              </a:rPr>
              <a:t>Using R for Geodemographic Analysis </a:t>
            </a:r>
            <a:r>
              <a:rPr lang="en-GB" sz="1400" dirty="0">
                <a:latin typeface="Arial" panose="020B0604020202020204" pitchFamily="34" charset="0"/>
                <a:cs typeface="Arial" panose="020B0604020202020204" pitchFamily="34" charset="0"/>
                <a:hlinkClick r:id="rId4"/>
              </a:rPr>
              <a:t>https://rpubs.com/nickbearman/r-geodemographics</a:t>
            </a:r>
            <a:r>
              <a:rPr lang="en-GB" sz="1400" dirty="0">
                <a:latin typeface="Arial" panose="020B0604020202020204" pitchFamily="34" charset="0"/>
                <a:cs typeface="Arial" panose="020B0604020202020204" pitchFamily="34" charset="0"/>
              </a:rPr>
              <a:t> </a:t>
            </a:r>
          </a:p>
          <a:p>
            <a:r>
              <a:rPr lang="en-GB" sz="1400" dirty="0">
                <a:latin typeface="Arial" panose="020B0604020202020204" pitchFamily="34" charset="0"/>
                <a:cs typeface="Arial" panose="020B0604020202020204" pitchFamily="34" charset="0"/>
              </a:rPr>
              <a:t>[3] </a:t>
            </a:r>
            <a:r>
              <a:rPr lang="en-GB" sz="1400" b="1" dirty="0">
                <a:latin typeface="Arial" panose="020B0604020202020204" pitchFamily="34" charset="0"/>
                <a:cs typeface="Arial" panose="020B0604020202020204" pitchFamily="34" charset="0"/>
              </a:rPr>
              <a:t>Geodemographics</a:t>
            </a:r>
            <a:r>
              <a:rPr lang="en-GB" sz="1400"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hlinkClick r:id="rId5"/>
              </a:rPr>
              <a:t>https://rpubs.com/nickbearman/geodemographics</a:t>
            </a:r>
            <a:r>
              <a:rPr lang="en-GB" sz="1400" dirty="0">
                <a:latin typeface="Arial" panose="020B0604020202020204" pitchFamily="34" charset="0"/>
                <a:cs typeface="Arial" panose="020B0604020202020204" pitchFamily="34" charset="0"/>
              </a:rPr>
              <a:t> </a:t>
            </a:r>
            <a:endParaRPr lang="en-GB" sz="1400" dirty="0"/>
          </a:p>
        </p:txBody>
      </p:sp>
      <p:sp>
        <p:nvSpPr>
          <p:cNvPr id="7" name="Slide Number Placeholder 3">
            <a:extLst>
              <a:ext uri="{FF2B5EF4-FFF2-40B4-BE49-F238E27FC236}">
                <a16:creationId xmlns:a16="http://schemas.microsoft.com/office/drawing/2014/main" id="{56A6EF1F-A887-F66B-9E77-8328F1BA735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C4FB480F-B5E4-9113-9A86-76CBE59264F5}"/>
              </a:ext>
            </a:extLst>
          </p:cNvPr>
          <p:cNvSpPr txBox="1"/>
          <p:nvPr/>
        </p:nvSpPr>
        <p:spPr>
          <a:xfrm>
            <a:off x="161108" y="4408358"/>
            <a:ext cx="11814582" cy="1446550"/>
          </a:xfrm>
          <a:prstGeom prst="rect">
            <a:avLst/>
          </a:prstGeom>
          <a:noFill/>
        </p:spPr>
        <p:txBody>
          <a:bodyPr wrap="square" rtlCol="0">
            <a:spAutoFit/>
          </a:bodyPr>
          <a:lstStyle/>
          <a:p>
            <a:pPr marL="285750" indent="-285750">
              <a:buFont typeface="Wingdings" pitchFamily="2" charset="2"/>
              <a:buChar char="v"/>
            </a:pPr>
            <a:r>
              <a:rPr lang="en-GB" b="1" dirty="0">
                <a:latin typeface="Arial" panose="020B0604020202020204" pitchFamily="34" charset="0"/>
                <a:cs typeface="Arial" panose="020B0604020202020204" pitchFamily="34" charset="0"/>
              </a:rPr>
              <a:t>Accessibility Analysis (Week 8) taught on GEOG0114 by Dr Justin Van Dijk (Sabbatical)</a:t>
            </a:r>
            <a:endParaRPr lang="en-GB"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This technique describes the ease with which individuals can reach places and opportunities, such as employment, public services, and cultural activities. We can utilise transport network data to quantify accessibility and characterise areas based on their accessibility levels.</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[1] </a:t>
            </a:r>
            <a:r>
              <a:rPr lang="en-GB" sz="1400" b="1" dirty="0">
                <a:latin typeface="Arial" panose="020B0604020202020204" pitchFamily="34" charset="0"/>
                <a:cs typeface="Arial" panose="020B0604020202020204" pitchFamily="34" charset="0"/>
              </a:rPr>
              <a:t>Accessibility Analysis </a:t>
            </a:r>
            <a:r>
              <a:rPr lang="en-GB" sz="1400" dirty="0">
                <a:latin typeface="Arial" panose="020B0604020202020204" pitchFamily="34" charset="0"/>
                <a:cs typeface="Arial" panose="020B0604020202020204" pitchFamily="34" charset="0"/>
                <a:hlinkClick r:id="rId6"/>
              </a:rPr>
              <a:t>https://jtvandijk.github.io/GEOG0114/02-network.html</a:t>
            </a:r>
            <a:r>
              <a:rPr lang="en-GB" sz="1400" dirty="0">
                <a:latin typeface="Arial" panose="020B0604020202020204" pitchFamily="34" charset="0"/>
                <a:cs typeface="Arial" panose="020B0604020202020204" pitchFamily="34" charset="0"/>
              </a:rPr>
              <a:t> </a:t>
            </a:r>
          </a:p>
          <a:p>
            <a:r>
              <a:rPr lang="en-GB" sz="1400" dirty="0">
                <a:latin typeface="Arial" panose="020B0604020202020204" pitchFamily="34" charset="0"/>
                <a:cs typeface="Arial" panose="020B0604020202020204" pitchFamily="34" charset="0"/>
              </a:rPr>
              <a:t>[2] </a:t>
            </a:r>
            <a:r>
              <a:rPr lang="en-GB" sz="1400" b="1" dirty="0">
                <a:latin typeface="Arial" panose="020B0604020202020204" pitchFamily="34" charset="0"/>
                <a:cs typeface="Arial" panose="020B0604020202020204" pitchFamily="34" charset="0"/>
              </a:rPr>
              <a:t>Introduction to Urban Accessibility: </a:t>
            </a:r>
            <a:r>
              <a:rPr lang="en-GB" sz="1400" dirty="0">
                <a:latin typeface="Arial" panose="020B0604020202020204" pitchFamily="34" charset="0"/>
                <a:cs typeface="Arial" panose="020B0604020202020204" pitchFamily="34" charset="0"/>
                <a:hlinkClick r:id="rId7"/>
              </a:rPr>
              <a:t>https://ipeagit.github.io/intro_access_book/</a:t>
            </a:r>
            <a:r>
              <a:rPr lang="en-GB" sz="1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150723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a:extLst>
              <a:ext uri="{FF2B5EF4-FFF2-40B4-BE49-F238E27FC236}">
                <a16:creationId xmlns:a16="http://schemas.microsoft.com/office/drawing/2014/main" id="{B2AB5004-900E-5DA2-778C-4F23E38CDBBB}"/>
              </a:ext>
            </a:extLst>
          </p:cNvPr>
          <p:cNvPicPr>
            <a:picLocks noChangeAspect="1"/>
          </p:cNvPicPr>
          <p:nvPr/>
        </p:nvPicPr>
        <p:blipFill>
          <a:blip r:embed="rId2"/>
          <a:srcRect/>
          <a:stretch/>
        </p:blipFill>
        <p:spPr>
          <a:xfrm>
            <a:off x="66425" y="1220990"/>
            <a:ext cx="5995371" cy="1718013"/>
          </a:xfrm>
          <a:prstGeom prst="rect">
            <a:avLst/>
          </a:prstGeom>
        </p:spPr>
      </p:pic>
      <p:pic>
        <p:nvPicPr>
          <p:cNvPr id="8" name="Picture 7">
            <a:extLst>
              <a:ext uri="{FF2B5EF4-FFF2-40B4-BE49-F238E27FC236}">
                <a16:creationId xmlns:a16="http://schemas.microsoft.com/office/drawing/2014/main" id="{52637D65-12D5-7631-C05B-5C20BE5AFD23}"/>
              </a:ext>
            </a:extLst>
          </p:cNvPr>
          <p:cNvPicPr>
            <a:picLocks noChangeAspect="1"/>
          </p:cNvPicPr>
          <p:nvPr/>
        </p:nvPicPr>
        <p:blipFill>
          <a:blip r:embed="rId3"/>
          <a:srcRect/>
          <a:stretch/>
        </p:blipFill>
        <p:spPr>
          <a:xfrm>
            <a:off x="5948383" y="1168673"/>
            <a:ext cx="6199892" cy="4170582"/>
          </a:xfrm>
          <a:prstGeom prst="rect">
            <a:avLst/>
          </a:prstGeom>
        </p:spPr>
      </p:pic>
      <p:sp>
        <p:nvSpPr>
          <p:cNvPr id="9" name="TextBox 8">
            <a:extLst>
              <a:ext uri="{FF2B5EF4-FFF2-40B4-BE49-F238E27FC236}">
                <a16:creationId xmlns:a16="http://schemas.microsoft.com/office/drawing/2014/main" id="{33AB5B74-DF25-840D-6B3C-8E7AF1EAFAE8}"/>
              </a:ext>
            </a:extLst>
          </p:cNvPr>
          <p:cNvSpPr txBox="1"/>
          <p:nvPr/>
        </p:nvSpPr>
        <p:spPr>
          <a:xfrm>
            <a:off x="100629" y="108251"/>
            <a:ext cx="4281557" cy="461665"/>
          </a:xfrm>
          <a:prstGeom prst="rect">
            <a:avLst/>
          </a:prstGeom>
          <a:noFill/>
        </p:spPr>
        <p:txBody>
          <a:bodyPr wrap="none" rtlCol="0">
            <a:spAutoFit/>
          </a:bodyPr>
          <a:lstStyle/>
          <a:p>
            <a:r>
              <a:rPr lang="en-GB" sz="2400" b="1" dirty="0">
                <a:latin typeface="Arial" panose="020B0604020202020204" pitchFamily="34" charset="0"/>
                <a:cs typeface="Arial" panose="020B0604020202020204" pitchFamily="34" charset="0"/>
              </a:rPr>
              <a:t>Go to Moodle’s Assessment</a:t>
            </a:r>
          </a:p>
        </p:txBody>
      </p:sp>
      <p:sp>
        <p:nvSpPr>
          <p:cNvPr id="10" name="TextBox 9">
            <a:extLst>
              <a:ext uri="{FF2B5EF4-FFF2-40B4-BE49-F238E27FC236}">
                <a16:creationId xmlns:a16="http://schemas.microsoft.com/office/drawing/2014/main" id="{2D5102B0-C85A-4D92-937A-50150A527A7A}"/>
              </a:ext>
            </a:extLst>
          </p:cNvPr>
          <p:cNvSpPr txBox="1"/>
          <p:nvPr/>
        </p:nvSpPr>
        <p:spPr>
          <a:xfrm>
            <a:off x="66425" y="799341"/>
            <a:ext cx="6034011"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Assignment Documentation: Guidance notes and Cover Sheet</a:t>
            </a:r>
          </a:p>
        </p:txBody>
      </p:sp>
      <p:sp>
        <p:nvSpPr>
          <p:cNvPr id="11" name="TextBox 10">
            <a:extLst>
              <a:ext uri="{FF2B5EF4-FFF2-40B4-BE49-F238E27FC236}">
                <a16:creationId xmlns:a16="http://schemas.microsoft.com/office/drawing/2014/main" id="{3840C274-C47F-9070-DE25-3513CD69FA4F}"/>
              </a:ext>
            </a:extLst>
          </p:cNvPr>
          <p:cNvSpPr txBox="1"/>
          <p:nvPr/>
        </p:nvSpPr>
        <p:spPr>
          <a:xfrm>
            <a:off x="6096000" y="788454"/>
            <a:ext cx="5696683"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See Best examples of past projects from 2022/23 to present</a:t>
            </a:r>
          </a:p>
        </p:txBody>
      </p:sp>
      <p:sp>
        <p:nvSpPr>
          <p:cNvPr id="12" name="TextBox 11">
            <a:extLst>
              <a:ext uri="{FF2B5EF4-FFF2-40B4-BE49-F238E27FC236}">
                <a16:creationId xmlns:a16="http://schemas.microsoft.com/office/drawing/2014/main" id="{09671FCD-66BD-F8E8-E514-CED4866C5BE2}"/>
              </a:ext>
            </a:extLst>
          </p:cNvPr>
          <p:cNvSpPr txBox="1"/>
          <p:nvPr/>
        </p:nvSpPr>
        <p:spPr>
          <a:xfrm>
            <a:off x="100629" y="3939074"/>
            <a:ext cx="5995371" cy="400110"/>
          </a:xfrm>
          <a:prstGeom prst="rect">
            <a:avLst/>
          </a:prstGeom>
          <a:noFill/>
        </p:spPr>
        <p:txBody>
          <a:bodyPr wrap="square" rtlCol="0">
            <a:spAutoFit/>
          </a:bodyPr>
          <a:lstStyle/>
          <a:p>
            <a:r>
              <a:rPr lang="en-GB" sz="2000" b="1" dirty="0">
                <a:latin typeface="Arial" panose="020B0604020202020204" pitchFamily="34" charset="0"/>
                <a:cs typeface="Arial" panose="020B0604020202020204" pitchFamily="34" charset="0"/>
              </a:rPr>
              <a:t>PLEASE GO THROUGH THE DOCUMENTATION!</a:t>
            </a:r>
          </a:p>
        </p:txBody>
      </p:sp>
      <p:sp>
        <p:nvSpPr>
          <p:cNvPr id="13" name="TextBox 12">
            <a:extLst>
              <a:ext uri="{FF2B5EF4-FFF2-40B4-BE49-F238E27FC236}">
                <a16:creationId xmlns:a16="http://schemas.microsoft.com/office/drawing/2014/main" id="{3AB10AC2-368B-B974-C89E-B80AFD4F8812}"/>
              </a:ext>
            </a:extLst>
          </p:cNvPr>
          <p:cNvSpPr txBox="1"/>
          <p:nvPr/>
        </p:nvSpPr>
        <p:spPr>
          <a:xfrm>
            <a:off x="100629" y="6158207"/>
            <a:ext cx="8721720" cy="646331"/>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cs typeface="Helvetica Neue" panose="02000503000000020004" pitchFamily="2" charset="0"/>
              </a:rPr>
              <a:t>Spatial Data Analysis Project </a:t>
            </a:r>
          </a:p>
          <a:p>
            <a:r>
              <a:rPr lang="en-GB" b="1" dirty="0">
                <a:latin typeface="HELVETICA NEUE THIN" panose="020B0403020202020204" pitchFamily="34" charset="0"/>
                <a:ea typeface="HELVETICA NEUE THIN" panose="020B0403020202020204" pitchFamily="34" charset="0"/>
                <a:cs typeface="Helvetica Neue" panose="02000503000000020004" pitchFamily="2" charset="0"/>
              </a:rPr>
              <a:t>Assignment’s deadline is </a:t>
            </a:r>
            <a:r>
              <a:rPr lang="en-GB" b="1" u="sng" dirty="0">
                <a:latin typeface="HELVETICA NEUE THIN" panose="020B0403020202020204" pitchFamily="34" charset="0"/>
                <a:ea typeface="HELVETICA NEUE THIN" panose="020B0403020202020204" pitchFamily="34" charset="0"/>
                <a:cs typeface="Helvetica Neue" panose="02000503000000020004" pitchFamily="2" charset="0"/>
              </a:rPr>
              <a:t>Monday 12</a:t>
            </a:r>
            <a:r>
              <a:rPr lang="en-GB" b="1" u="sng" baseline="30000" dirty="0">
                <a:latin typeface="HELVETICA NEUE THIN" panose="020B0403020202020204" pitchFamily="34" charset="0"/>
                <a:ea typeface="HELVETICA NEUE THIN" panose="020B0403020202020204" pitchFamily="34" charset="0"/>
                <a:cs typeface="Helvetica Neue" panose="02000503000000020004" pitchFamily="2" charset="0"/>
              </a:rPr>
              <a:t>th</a:t>
            </a:r>
            <a:r>
              <a:rPr lang="en-GB" b="1" u="sng" dirty="0">
                <a:latin typeface="HELVETICA NEUE THIN" panose="020B0403020202020204" pitchFamily="34" charset="0"/>
                <a:ea typeface="HELVETICA NEUE THIN" panose="020B0403020202020204" pitchFamily="34" charset="0"/>
                <a:cs typeface="Helvetica Neue" panose="02000503000000020004" pitchFamily="2" charset="0"/>
              </a:rPr>
              <a:t> January 2026 (by 12:00pm)</a:t>
            </a:r>
          </a:p>
        </p:txBody>
      </p:sp>
    </p:spTree>
    <p:extLst>
      <p:ext uri="{BB962C8B-B14F-4D97-AF65-F5344CB8AC3E}">
        <p14:creationId xmlns:p14="http://schemas.microsoft.com/office/powerpoint/2010/main" val="2902290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7ECFC4-6A58-D6FD-428C-F4D9C212F436}"/>
              </a:ext>
            </a:extLst>
          </p:cNvPr>
          <p:cNvSpPr txBox="1"/>
          <p:nvPr/>
        </p:nvSpPr>
        <p:spPr>
          <a:xfrm>
            <a:off x="92597" y="0"/>
            <a:ext cx="11968223" cy="6986528"/>
          </a:xfrm>
          <a:prstGeom prst="rect">
            <a:avLst/>
          </a:prstGeom>
          <a:noFill/>
        </p:spPr>
        <p:txBody>
          <a:bodyPr wrap="square" rtlCol="0">
            <a:spAutoFit/>
          </a:bodyPr>
          <a:lstStyle/>
          <a:p>
            <a:r>
              <a:rPr lang="en-GB" sz="1200" b="1" dirty="0">
                <a:effectLst/>
                <a:latin typeface="Arial" panose="020B0604020202020204" pitchFamily="34" charset="0"/>
                <a:ea typeface="Calibri" panose="020F0502020204030204" pitchFamily="34" charset="0"/>
                <a:cs typeface="Arial" panose="020B0604020202020204" pitchFamily="34" charset="0"/>
              </a:rPr>
              <a:t>Example of Data </a:t>
            </a:r>
            <a:r>
              <a:rPr lang="en-GB" sz="1200" b="1" dirty="0">
                <a:latin typeface="Arial" panose="020B0604020202020204" pitchFamily="34" charset="0"/>
                <a:ea typeface="Calibri" panose="020F0502020204030204" pitchFamily="34" charset="0"/>
                <a:cs typeface="Arial" panose="020B0604020202020204" pitchFamily="34" charset="0"/>
              </a:rPr>
              <a:t>S</a:t>
            </a:r>
            <a:r>
              <a:rPr lang="en-GB" sz="1200" b="1" dirty="0">
                <a:effectLst/>
                <a:latin typeface="Arial" panose="020B0604020202020204" pitchFamily="34" charset="0"/>
                <a:ea typeface="Calibri" panose="020F0502020204030204" pitchFamily="34" charset="0"/>
                <a:cs typeface="Arial" panose="020B0604020202020204" pitchFamily="34" charset="0"/>
              </a:rPr>
              <a:t>ource(s)</a:t>
            </a:r>
          </a:p>
          <a:p>
            <a:endParaRPr lang="en-GB" sz="1200" b="1" dirty="0">
              <a:effectLst/>
              <a:latin typeface="Arial" panose="020B0604020202020204" pitchFamily="34" charset="0"/>
              <a:ea typeface="Calibri" panose="020F0502020204030204" pitchFamily="34" charset="0"/>
              <a:cs typeface="Arial" panose="020B0604020202020204" pitchFamily="34" charset="0"/>
            </a:endParaRPr>
          </a:p>
          <a:p>
            <a:r>
              <a:rPr lang="en-GB" sz="1200" b="1" dirty="0">
                <a:latin typeface="Arial" panose="020B0604020202020204" pitchFamily="34" charset="0"/>
                <a:ea typeface="Calibri" panose="020F0502020204030204" pitchFamily="34" charset="0"/>
                <a:cs typeface="Arial" panose="020B0604020202020204" pitchFamily="34" charset="0"/>
              </a:rPr>
              <a:t>UK Datasets</a:t>
            </a:r>
            <a:endParaRPr lang="en-GB" sz="1200" b="1"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effectLst/>
                <a:latin typeface="Arial" panose="020B0604020202020204" pitchFamily="34" charset="0"/>
                <a:ea typeface="Calibri" panose="020F0502020204030204" pitchFamily="34" charset="0"/>
                <a:cs typeface="Arial" panose="020B0604020202020204" pitchFamily="34" charset="0"/>
              </a:rPr>
              <a:t>UK Census 2021: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
              </a:rPr>
              <a:t>https://www.nomisweb.co.uk/sources/census_2021_bulk</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effectLst/>
                <a:latin typeface="Arial" panose="020B0604020202020204" pitchFamily="34" charset="0"/>
                <a:ea typeface="Calibri" panose="020F0502020204030204" pitchFamily="34" charset="0"/>
                <a:cs typeface="Arial" panose="020B0604020202020204" pitchFamily="34" charset="0"/>
              </a:rPr>
              <a:t>UK Deprivation (2010, 2015) and 2019: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https://www.gov.uk/government/statistics/english-indices-of-deprivation-2019</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UK population 2010-2022 mid-year estimates:</a:t>
            </a:r>
            <a:r>
              <a:rPr lang="en-GB" sz="1200" dirty="0">
                <a:effectLst/>
                <a:latin typeface="Arial" panose="020B0604020202020204" pitchFamily="34" charset="0"/>
                <a:ea typeface="Calibri" panose="020F0502020204030204" pitchFamily="34" charset="0"/>
                <a:cs typeface="Arial" panose="020B0604020202020204" pitchFamily="34" charset="0"/>
              </a:rPr>
              <a:t> </a:t>
            </a:r>
            <a:r>
              <a:rPr lang="en-GB" sz="1200" dirty="0">
                <a:effectLst/>
                <a:latin typeface="Arial" panose="020B0604020202020204" pitchFamily="34" charset="0"/>
                <a:ea typeface="Calibri" panose="020F0502020204030204" pitchFamily="34" charset="0"/>
                <a:cs typeface="Arial" panose="020B0604020202020204" pitchFamily="34" charset="0"/>
                <a:hlinkClick r:id="rId4"/>
              </a:rPr>
              <a:t>[LINK]</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effectLst/>
                <a:latin typeface="Arial" panose="020B0604020202020204" pitchFamily="34" charset="0"/>
                <a:ea typeface="Calibri" panose="020F0502020204030204" pitchFamily="34" charset="0"/>
                <a:cs typeface="Arial" panose="020B0604020202020204" pitchFamily="34" charset="0"/>
              </a:rPr>
              <a:t>Police: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5"/>
              </a:rPr>
              <a:t>https://data.police.uk/</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CDRC (Geographic Data Service/Healthy and Sustainable Places): </a:t>
            </a:r>
            <a:r>
              <a:rPr lang="en-GB" sz="1200" dirty="0">
                <a:latin typeface="Arial" panose="020B0604020202020204" pitchFamily="34" charset="0"/>
                <a:ea typeface="Calibri" panose="020F0502020204030204" pitchFamily="34" charset="0"/>
                <a:cs typeface="Arial" panose="020B0604020202020204" pitchFamily="34" charset="0"/>
                <a:hlinkClick r:id="rId6"/>
              </a:rPr>
              <a:t>https://data.cdrc.ac.uk</a:t>
            </a:r>
            <a:r>
              <a:rPr lang="en-GB" sz="1200" dirty="0">
                <a:latin typeface="Arial" panose="020B0604020202020204" pitchFamily="34" charset="0"/>
                <a:ea typeface="Calibri" panose="020F0502020204030204" pitchFamily="34" charset="0"/>
                <a:cs typeface="Arial" panose="020B0604020202020204" pitchFamily="34" charset="0"/>
              </a:rPr>
              <a:t> </a:t>
            </a:r>
          </a:p>
          <a:p>
            <a:pPr marL="171450" indent="-171450">
              <a:buFont typeface="Arial" panose="020B0604020202020204" pitchFamily="34" charset="0"/>
              <a:buChar char="•"/>
            </a:pPr>
            <a:r>
              <a:rPr lang="en-GB" sz="1200" dirty="0">
                <a:effectLst/>
                <a:latin typeface="Arial" panose="020B0604020202020204" pitchFamily="34" charset="0"/>
                <a:ea typeface="Calibri" panose="020F0502020204030204" pitchFamily="34" charset="0"/>
                <a:cs typeface="Arial" panose="020B0604020202020204" pitchFamily="34" charset="0"/>
              </a:rPr>
              <a:t>London Data Store: </a:t>
            </a:r>
            <a:r>
              <a:rPr lang="en-GB" sz="1200" dirty="0">
                <a:effectLst/>
                <a:latin typeface="Arial" panose="020B0604020202020204" pitchFamily="34" charset="0"/>
                <a:ea typeface="Calibri" panose="020F0502020204030204" pitchFamily="34" charset="0"/>
                <a:cs typeface="Arial" panose="020B0604020202020204" pitchFamily="34" charset="0"/>
                <a:hlinkClick r:id="rId7"/>
              </a:rPr>
              <a:t>https://data.london.gov.uk</a:t>
            </a:r>
            <a:endParaRPr lang="en-GB" sz="1200" dirty="0">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DEFRA Air Pollution Information (real-time monitoring data) at all Automatic Urban &amp; Rural Network stations. This dataset can be pulled into RStudio directly through an API using the R package </a:t>
            </a:r>
            <a:r>
              <a:rPr lang="en-GB" sz="1200" b="1" dirty="0">
                <a:latin typeface="Arial" panose="020B0604020202020204" pitchFamily="34" charset="0"/>
                <a:ea typeface="Calibri" panose="020F0502020204030204" pitchFamily="34" charset="0"/>
                <a:cs typeface="Arial" panose="020B0604020202020204" pitchFamily="34" charset="0"/>
              </a:rPr>
              <a:t>openair (</a:t>
            </a:r>
            <a:r>
              <a:rPr lang="en-GB" sz="1200" b="1" dirty="0">
                <a:latin typeface="Arial" panose="020B0604020202020204" pitchFamily="34" charset="0"/>
                <a:ea typeface="Calibri" panose="020F0502020204030204" pitchFamily="34" charset="0"/>
                <a:cs typeface="Arial" panose="020B0604020202020204" pitchFamily="34" charset="0"/>
                <a:hlinkClick r:id="rId8"/>
              </a:rPr>
              <a:t>https://openair-project.github.io/book/</a:t>
            </a:r>
            <a:r>
              <a:rPr lang="en-GB" sz="1200" b="1" dirty="0">
                <a:latin typeface="Arial" panose="020B0604020202020204" pitchFamily="34" charset="0"/>
                <a:ea typeface="Calibri" panose="020F0502020204030204" pitchFamily="34" charset="0"/>
                <a:cs typeface="Arial" panose="020B0604020202020204" pitchFamily="34" charset="0"/>
              </a:rPr>
              <a:t>) </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b="1" dirty="0">
                <a:effectLst/>
                <a:latin typeface="Arial" panose="020B0604020202020204" pitchFamily="34" charset="0"/>
                <a:ea typeface="Calibri" panose="020F0502020204030204" pitchFamily="34" charset="0"/>
                <a:cs typeface="Arial" panose="020B0604020202020204" pitchFamily="34" charset="0"/>
              </a:rPr>
              <a:t>Mosquito/species data</a:t>
            </a:r>
          </a:p>
          <a:p>
            <a:pPr marL="171450" indent="-171450">
              <a:buFont typeface="Arial" panose="020B0604020202020204" pitchFamily="34" charset="0"/>
              <a:buChar char="•"/>
            </a:pPr>
            <a:r>
              <a:rPr lang="en-GB" sz="1200" dirty="0">
                <a:effectLst/>
                <a:latin typeface="Arial" panose="020B0604020202020204" pitchFamily="34" charset="0"/>
                <a:ea typeface="Calibri" panose="020F0502020204030204" pitchFamily="34" charset="0"/>
                <a:cs typeface="Arial" panose="020B0604020202020204" pitchFamily="34" charset="0"/>
              </a:rPr>
              <a:t>Global Biodiversity Information Facility: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9"/>
              </a:rPr>
              <a:t>https://www.gbif.org</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Global Mosquito Observatory Database (GMOD):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0"/>
              </a:rPr>
              <a:t>https://experience.arcgis.com/experience/7228a5a27442468494caec2934c2b73d/page/Page/</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effectLst/>
                <a:latin typeface="Arial" panose="020B0604020202020204" pitchFamily="34" charset="0"/>
                <a:ea typeface="Calibri" panose="020F0502020204030204" pitchFamily="34" charset="0"/>
                <a:cs typeface="Arial" panose="020B0604020202020204" pitchFamily="34" charset="0"/>
              </a:rPr>
              <a:t>Malaria Atlas Project: </a:t>
            </a:r>
            <a:r>
              <a:rPr lang="en-GB" sz="1200" dirty="0">
                <a:effectLst/>
                <a:latin typeface="Arial" panose="020B0604020202020204" pitchFamily="34" charset="0"/>
                <a:ea typeface="Calibri" panose="020F0502020204030204" pitchFamily="34" charset="0"/>
                <a:cs typeface="Arial" panose="020B0604020202020204" pitchFamily="34" charset="0"/>
                <a:hlinkClick r:id="rId11"/>
              </a:rPr>
              <a:t>https://malariaatlas.org</a:t>
            </a:r>
            <a:r>
              <a:rPr lang="en-GB" sz="1200" dirty="0">
                <a:effectLst/>
                <a:latin typeface="Arial" panose="020B0604020202020204" pitchFamily="34" charset="0"/>
                <a:ea typeface="Calibri" panose="020F0502020204030204" pitchFamily="34" charset="0"/>
                <a:cs typeface="Arial" panose="020B0604020202020204" pitchFamily="34" charset="0"/>
              </a:rPr>
              <a:t> (main website) but all dataset can be pulled into RStudio directly through API using the R package </a:t>
            </a:r>
            <a:r>
              <a:rPr lang="en-GB" sz="1200" b="1" dirty="0" err="1">
                <a:effectLst/>
                <a:latin typeface="Arial" panose="020B0604020202020204" pitchFamily="34" charset="0"/>
                <a:ea typeface="Calibri" panose="020F0502020204030204" pitchFamily="34" charset="0"/>
                <a:cs typeface="Arial" panose="020B0604020202020204" pitchFamily="34" charset="0"/>
              </a:rPr>
              <a:t>malariaAtlas</a:t>
            </a:r>
            <a:r>
              <a:rPr lang="en-GB" sz="1200" b="1" dirty="0">
                <a:latin typeface="Arial" panose="020B0604020202020204" pitchFamily="34" charset="0"/>
                <a:ea typeface="Calibri" panose="020F0502020204030204" pitchFamily="34" charset="0"/>
                <a:cs typeface="Arial" panose="020B0604020202020204" pitchFamily="34" charset="0"/>
              </a:rPr>
              <a:t> (</a:t>
            </a:r>
            <a:r>
              <a:rPr lang="en-GB" sz="1200" b="1" dirty="0">
                <a:latin typeface="Arial" panose="020B0604020202020204" pitchFamily="34" charset="0"/>
                <a:ea typeface="Calibri" panose="020F0502020204030204" pitchFamily="34" charset="0"/>
                <a:cs typeface="Arial" panose="020B0604020202020204" pitchFamily="34" charset="0"/>
                <a:hlinkClick r:id="rId12"/>
              </a:rPr>
              <a:t>https://github.com/malaria-atlas-project/malariaAtlas</a:t>
            </a:r>
            <a:r>
              <a:rPr lang="en-GB" sz="1200" b="1" dirty="0">
                <a:latin typeface="Arial" panose="020B0604020202020204" pitchFamily="34" charset="0"/>
                <a:ea typeface="Calibri" panose="020F0502020204030204" pitchFamily="34" charset="0"/>
                <a:cs typeface="Arial" panose="020B0604020202020204" pitchFamily="34" charset="0"/>
              </a:rPr>
              <a:t>) </a:t>
            </a:r>
            <a:endParaRPr lang="en-GB" sz="1200" b="1" dirty="0">
              <a:effectLst/>
              <a:latin typeface="Arial" panose="020B0604020202020204" pitchFamily="34" charset="0"/>
              <a:ea typeface="Calibri" panose="020F0502020204030204" pitchFamily="34" charset="0"/>
              <a:cs typeface="Arial" panose="020B0604020202020204" pitchFamily="34" charset="0"/>
            </a:endParaRPr>
          </a:p>
          <a:p>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b="1" dirty="0">
                <a:latin typeface="Arial" panose="020B0604020202020204" pitchFamily="34" charset="0"/>
                <a:ea typeface="Calibri" panose="020F0502020204030204" pitchFamily="34" charset="0"/>
                <a:cs typeface="Arial" panose="020B0604020202020204" pitchFamily="34" charset="0"/>
              </a:rPr>
              <a:t>Disaster dataset</a:t>
            </a:r>
          </a:p>
          <a:p>
            <a:pPr marL="171450" indent="-171450">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EM-DAT International Disaster Database: </a:t>
            </a:r>
            <a:r>
              <a:rPr lang="en-GB" sz="1200" dirty="0">
                <a:latin typeface="Arial" panose="020B0604020202020204" pitchFamily="34" charset="0"/>
                <a:ea typeface="Calibri" panose="020F0502020204030204" pitchFamily="34" charset="0"/>
                <a:cs typeface="Arial" panose="020B0604020202020204" pitchFamily="34" charset="0"/>
                <a:hlinkClick r:id="rId13"/>
              </a:rPr>
              <a:t>[LINK]</a:t>
            </a:r>
            <a:endParaRPr lang="en-GB" sz="1200" dirty="0">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FIRMS Firm Information for Resource Management System: </a:t>
            </a:r>
            <a:r>
              <a:rPr lang="en-GB" sz="1200" dirty="0">
                <a:latin typeface="Arial" panose="020B0604020202020204" pitchFamily="34" charset="0"/>
                <a:ea typeface="Calibri" panose="020F0502020204030204" pitchFamily="34" charset="0"/>
                <a:cs typeface="Arial" panose="020B0604020202020204" pitchFamily="34" charset="0"/>
                <a:hlinkClick r:id="rId14"/>
              </a:rPr>
              <a:t>[LINK]</a:t>
            </a:r>
            <a:endParaRPr lang="en-GB" sz="1200" dirty="0">
              <a:latin typeface="Arial" panose="020B0604020202020204" pitchFamily="34" charset="0"/>
              <a:ea typeface="Calibri" panose="020F0502020204030204" pitchFamily="34" charset="0"/>
              <a:cs typeface="Arial" panose="020B0604020202020204" pitchFamily="34" charset="0"/>
            </a:endParaRPr>
          </a:p>
          <a:p>
            <a:endParaRPr lang="en-GB" sz="1200" dirty="0">
              <a:latin typeface="Arial" panose="020B0604020202020204" pitchFamily="34" charset="0"/>
              <a:ea typeface="Calibri" panose="020F0502020204030204" pitchFamily="34" charset="0"/>
              <a:cs typeface="Arial" panose="020B0604020202020204" pitchFamily="34" charset="0"/>
            </a:endParaRPr>
          </a:p>
          <a:p>
            <a:r>
              <a:rPr lang="en-GB" sz="1200" b="1" dirty="0">
                <a:latin typeface="Arial" panose="020B0604020202020204" pitchFamily="34" charset="0"/>
                <a:ea typeface="Calibri" panose="020F0502020204030204" pitchFamily="34" charset="0"/>
                <a:cs typeface="Arial" panose="020B0604020202020204" pitchFamily="34" charset="0"/>
              </a:rPr>
              <a:t>Humanitarian dataset</a:t>
            </a:r>
          </a:p>
          <a:p>
            <a:r>
              <a:rPr lang="en-GB" sz="1200" dirty="0">
                <a:latin typeface="Arial" panose="020B0604020202020204" pitchFamily="34" charset="0"/>
                <a:ea typeface="Calibri" panose="020F0502020204030204" pitchFamily="34" charset="0"/>
                <a:cs typeface="Arial" panose="020B0604020202020204" pitchFamily="34" charset="0"/>
              </a:rPr>
              <a:t>Humanitarian Data Exchange: </a:t>
            </a:r>
            <a:r>
              <a:rPr lang="en-GB" sz="1200" dirty="0">
                <a:latin typeface="Arial" panose="020B0604020202020204" pitchFamily="34" charset="0"/>
                <a:ea typeface="Calibri" panose="020F0502020204030204" pitchFamily="34" charset="0"/>
                <a:cs typeface="Arial" panose="020B0604020202020204" pitchFamily="34" charset="0"/>
                <a:hlinkClick r:id="rId15"/>
              </a:rPr>
              <a:t>https://data.humdata.org</a:t>
            </a:r>
            <a:r>
              <a:rPr lang="en-GB" sz="1200" dirty="0">
                <a:latin typeface="Arial" panose="020B0604020202020204" pitchFamily="34" charset="0"/>
                <a:ea typeface="Calibri" panose="020F0502020204030204" pitchFamily="34" charset="0"/>
                <a:cs typeface="Arial" panose="020B0604020202020204" pitchFamily="34" charset="0"/>
              </a:rPr>
              <a:t> </a:t>
            </a:r>
          </a:p>
          <a:p>
            <a:r>
              <a:rPr lang="en-GB" sz="1200" dirty="0" err="1">
                <a:latin typeface="Arial" panose="020B0604020202020204" pitchFamily="34" charset="0"/>
                <a:ea typeface="Calibri" panose="020F0502020204030204" pitchFamily="34" charset="0"/>
                <a:cs typeface="Arial" panose="020B0604020202020204" pitchFamily="34" charset="0"/>
              </a:rPr>
              <a:t>Worldpop</a:t>
            </a:r>
            <a:r>
              <a:rPr lang="en-GB" sz="1200" dirty="0">
                <a:latin typeface="Arial" panose="020B0604020202020204" pitchFamily="34" charset="0"/>
                <a:ea typeface="Calibri" panose="020F0502020204030204" pitchFamily="34" charset="0"/>
                <a:cs typeface="Arial" panose="020B0604020202020204" pitchFamily="34" charset="0"/>
              </a:rPr>
              <a:t> HUB: </a:t>
            </a:r>
            <a:r>
              <a:rPr lang="en-GB" sz="1200" dirty="0">
                <a:latin typeface="Arial" panose="020B0604020202020204" pitchFamily="34" charset="0"/>
                <a:ea typeface="Calibri" panose="020F0502020204030204" pitchFamily="34" charset="0"/>
                <a:cs typeface="Arial" panose="020B0604020202020204" pitchFamily="34" charset="0"/>
                <a:hlinkClick r:id="rId16"/>
              </a:rPr>
              <a:t>https://www.worldpop.org</a:t>
            </a:r>
            <a:r>
              <a:rPr lang="en-GB" sz="1200" dirty="0">
                <a:latin typeface="Arial" panose="020B0604020202020204" pitchFamily="34" charset="0"/>
                <a:ea typeface="Calibri" panose="020F0502020204030204" pitchFamily="34" charset="0"/>
                <a:cs typeface="Arial" panose="020B0604020202020204" pitchFamily="34" charset="0"/>
              </a:rPr>
              <a:t> </a:t>
            </a:r>
          </a:p>
          <a:p>
            <a:r>
              <a:rPr lang="en-GB" sz="1200" dirty="0">
                <a:latin typeface="Arial" panose="020B0604020202020204" pitchFamily="34" charset="0"/>
                <a:ea typeface="Calibri" panose="020F0502020204030204" pitchFamily="34" charset="0"/>
                <a:cs typeface="Arial" panose="020B0604020202020204" pitchFamily="34" charset="0"/>
              </a:rPr>
              <a:t>Global Terrorism Database: </a:t>
            </a:r>
            <a:r>
              <a:rPr lang="en-GB" sz="1200" dirty="0">
                <a:latin typeface="Arial" panose="020B0604020202020204" pitchFamily="34" charset="0"/>
                <a:ea typeface="Calibri" panose="020F0502020204030204" pitchFamily="34" charset="0"/>
                <a:cs typeface="Arial" panose="020B0604020202020204" pitchFamily="34" charset="0"/>
                <a:hlinkClick r:id="rId17"/>
              </a:rPr>
              <a:t>https://www.start.umd.edu/gtd/</a:t>
            </a:r>
            <a:r>
              <a:rPr lang="en-GB" sz="1200" dirty="0">
                <a:latin typeface="Arial" panose="020B0604020202020204" pitchFamily="34" charset="0"/>
                <a:ea typeface="Calibri" panose="020F0502020204030204" pitchFamily="34" charset="0"/>
                <a:cs typeface="Arial" panose="020B0604020202020204" pitchFamily="34" charset="0"/>
              </a:rPr>
              <a:t> </a:t>
            </a:r>
          </a:p>
          <a:p>
            <a:r>
              <a:rPr lang="en-GB" sz="1200" dirty="0">
                <a:latin typeface="Arial" panose="020B0604020202020204" pitchFamily="34" charset="0"/>
                <a:ea typeface="Calibri" panose="020F0502020204030204" pitchFamily="34" charset="0"/>
                <a:cs typeface="Arial" panose="020B0604020202020204" pitchFamily="34" charset="0"/>
              </a:rPr>
              <a:t>Armed Conflict Location and Event Data: </a:t>
            </a:r>
            <a:r>
              <a:rPr lang="en-GB" sz="1200" dirty="0">
                <a:latin typeface="Arial" panose="020B0604020202020204" pitchFamily="34" charset="0"/>
                <a:ea typeface="Calibri" panose="020F0502020204030204" pitchFamily="34" charset="0"/>
                <a:cs typeface="Arial" panose="020B0604020202020204" pitchFamily="34" charset="0"/>
                <a:hlinkClick r:id="rId18"/>
              </a:rPr>
              <a:t>https://acleddata.com</a:t>
            </a:r>
            <a:r>
              <a:rPr lang="en-GB" sz="1200" dirty="0">
                <a:latin typeface="Arial" panose="020B0604020202020204" pitchFamily="34" charset="0"/>
                <a:ea typeface="Calibri" panose="020F0502020204030204" pitchFamily="34" charset="0"/>
                <a:cs typeface="Arial" panose="020B0604020202020204" pitchFamily="34" charset="0"/>
              </a:rPr>
              <a:t>  </a:t>
            </a:r>
          </a:p>
          <a:p>
            <a:endParaRPr lang="en-GB" sz="1200" b="1" dirty="0">
              <a:latin typeface="Arial" panose="020B0604020202020204" pitchFamily="34" charset="0"/>
              <a:ea typeface="Calibri" panose="020F0502020204030204" pitchFamily="34" charset="0"/>
              <a:cs typeface="Arial" panose="020B0604020202020204" pitchFamily="34" charset="0"/>
            </a:endParaRPr>
          </a:p>
          <a:p>
            <a:r>
              <a:rPr lang="en-GB" sz="1200" b="1" dirty="0">
                <a:effectLst/>
                <a:latin typeface="Arial" panose="020B0604020202020204" pitchFamily="34" charset="0"/>
                <a:ea typeface="Calibri" panose="020F0502020204030204" pitchFamily="34" charset="0"/>
                <a:cs typeface="Arial" panose="020B0604020202020204" pitchFamily="34" charset="0"/>
              </a:rPr>
              <a:t>WHO-ESPEN Project containing tropical diseases in Sub-Saharan Africa:</a:t>
            </a:r>
          </a:p>
          <a:p>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9"/>
              </a:rPr>
              <a:t>https://espen.afro.who.int/</a:t>
            </a:r>
            <a:r>
              <a:rPr lang="en-GB" sz="1200" dirty="0">
                <a:effectLst/>
                <a:latin typeface="Arial" panose="020B0604020202020204" pitchFamily="34" charset="0"/>
                <a:ea typeface="Calibri" panose="020F0502020204030204" pitchFamily="34" charset="0"/>
                <a:cs typeface="Arial" panose="020B0604020202020204" pitchFamily="34" charset="0"/>
              </a:rPr>
              <a:t> |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0"/>
              </a:rPr>
              <a:t>https://espen.afro.who.int/tools-resources/cartography-database</a:t>
            </a:r>
            <a:r>
              <a:rPr lang="en-GB" sz="1200" dirty="0">
                <a:latin typeface="Arial" panose="020B0604020202020204" pitchFamily="34" charset="0"/>
                <a:ea typeface="Calibri" panose="020F0502020204030204" pitchFamily="34" charset="0"/>
                <a:cs typeface="Arial" panose="020B0604020202020204" pitchFamily="34" charset="0"/>
              </a:rPr>
              <a:t> |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1"/>
              </a:rPr>
              <a:t>https://espen.afro.who.int/tools-resources/download-data</a:t>
            </a:r>
            <a:endParaRPr lang="en-GB" sz="1200" b="1" dirty="0">
              <a:latin typeface="Arial" panose="020B0604020202020204" pitchFamily="34" charset="0"/>
              <a:cs typeface="Arial" panose="020B0604020202020204" pitchFamily="34" charset="0"/>
            </a:endParaRPr>
          </a:p>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Country shapefiles: </a:t>
            </a:r>
            <a:r>
              <a:rPr lang="en-GB" sz="1200" dirty="0">
                <a:latin typeface="Arial" panose="020B0604020202020204" pitchFamily="34" charset="0"/>
                <a:cs typeface="Arial" panose="020B0604020202020204" pitchFamily="34" charset="0"/>
                <a:hlinkClick r:id="rId22"/>
              </a:rPr>
              <a:t>https://gadm.org/download_country.html</a:t>
            </a:r>
            <a:r>
              <a:rPr lang="en-GB" sz="1200" dirty="0">
                <a:latin typeface="Arial" panose="020B0604020202020204" pitchFamily="34" charset="0"/>
                <a:cs typeface="Arial" panose="020B0604020202020204" pitchFamily="34" charset="0"/>
              </a:rPr>
              <a:t> </a:t>
            </a:r>
          </a:p>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Inspiration for writing methodology</a:t>
            </a:r>
          </a:p>
          <a:p>
            <a:r>
              <a:rPr lang="en-GB" sz="1200" b="1" dirty="0">
                <a:latin typeface="Arial" panose="020B0604020202020204" pitchFamily="34" charset="0"/>
                <a:cs typeface="Arial" panose="020B0604020202020204" pitchFamily="34" charset="0"/>
              </a:rPr>
              <a:t>Musah et al. (2020): </a:t>
            </a:r>
            <a:r>
              <a:rPr lang="en-GB" sz="1200" b="1" dirty="0">
                <a:latin typeface="Arial" panose="020B0604020202020204" pitchFamily="34" charset="0"/>
                <a:cs typeface="Arial" panose="020B0604020202020204" pitchFamily="34" charset="0"/>
                <a:hlinkClick r:id="rId23"/>
              </a:rPr>
              <a:t>https://doi.org/10.1016/j.apgeog.2019.102126</a:t>
            </a:r>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Todd et al. (2022): </a:t>
            </a:r>
            <a:r>
              <a:rPr lang="en-GB" sz="1200" b="1" dirty="0">
                <a:latin typeface="Arial" panose="020B0604020202020204" pitchFamily="34" charset="0"/>
                <a:cs typeface="Arial" panose="020B0604020202020204" pitchFamily="34" charset="0"/>
                <a:hlinkClick r:id="rId24"/>
              </a:rPr>
              <a:t>https://doi.org/10.1177/23998083211001836</a:t>
            </a:r>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Li et al. (2022): </a:t>
            </a:r>
            <a:r>
              <a:rPr lang="en-GB" sz="1200" b="1" dirty="0">
                <a:latin typeface="Arial" panose="020B0604020202020204" pitchFamily="34" charset="0"/>
                <a:cs typeface="Arial" panose="020B0604020202020204" pitchFamily="34" charset="0"/>
                <a:hlinkClick r:id="rId25"/>
              </a:rPr>
              <a:t>https://doi.org/10.1016/j.apgeog.2022.102718</a:t>
            </a:r>
            <a:r>
              <a:rPr lang="en-GB" sz="1200" b="1" dirty="0">
                <a:latin typeface="Arial" panose="020B0604020202020204" pitchFamily="34" charset="0"/>
                <a:cs typeface="Arial" panose="020B0604020202020204" pitchFamily="34" charset="0"/>
              </a:rPr>
              <a:t> </a:t>
            </a:r>
          </a:p>
        </p:txBody>
      </p:sp>
      <p:sp>
        <p:nvSpPr>
          <p:cNvPr id="3" name="Slide Number Placeholder 3">
            <a:extLst>
              <a:ext uri="{FF2B5EF4-FFF2-40B4-BE49-F238E27FC236}">
                <a16:creationId xmlns:a16="http://schemas.microsoft.com/office/drawing/2014/main" id="{DC19E828-4726-2C4F-CF06-A7AA3D32BAD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9B26364D-C521-0FD4-BFE6-4289ADF78561}"/>
              </a:ext>
            </a:extLst>
          </p:cNvPr>
          <p:cNvSpPr txBox="1"/>
          <p:nvPr/>
        </p:nvSpPr>
        <p:spPr>
          <a:xfrm>
            <a:off x="8523891" y="168166"/>
            <a:ext cx="3436882"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I would advise finding your own dataset you are interested in.</a:t>
            </a:r>
          </a:p>
        </p:txBody>
      </p:sp>
    </p:spTree>
    <p:extLst>
      <p:ext uri="{BB962C8B-B14F-4D97-AF65-F5344CB8AC3E}">
        <p14:creationId xmlns:p14="http://schemas.microsoft.com/office/powerpoint/2010/main" val="539283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of text and words&#10;&#10;Description automatically generated with medium confidence">
            <a:extLst>
              <a:ext uri="{FF2B5EF4-FFF2-40B4-BE49-F238E27FC236}">
                <a16:creationId xmlns:a16="http://schemas.microsoft.com/office/drawing/2014/main" id="{A4031B31-7358-65DA-A7D7-7D36F75CBBAC}"/>
              </a:ext>
            </a:extLst>
          </p:cNvPr>
          <p:cNvPicPr>
            <a:picLocks noChangeAspect="1"/>
          </p:cNvPicPr>
          <p:nvPr/>
        </p:nvPicPr>
        <p:blipFill>
          <a:blip r:embed="rId2"/>
          <a:stretch>
            <a:fillRect/>
          </a:stretch>
        </p:blipFill>
        <p:spPr>
          <a:xfrm>
            <a:off x="279108" y="1"/>
            <a:ext cx="11179829" cy="6858000"/>
          </a:xfrm>
          <a:prstGeom prst="rect">
            <a:avLst/>
          </a:prstGeom>
        </p:spPr>
      </p:pic>
      <p:sp>
        <p:nvSpPr>
          <p:cNvPr id="4" name="Slide Number Placeholder 3">
            <a:extLst>
              <a:ext uri="{FF2B5EF4-FFF2-40B4-BE49-F238E27FC236}">
                <a16:creationId xmlns:a16="http://schemas.microsoft.com/office/drawing/2014/main" id="{D86CA455-D257-A002-A160-1F98E6C3B98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46528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Summary of GEOG0114</a:t>
            </a:r>
          </a:p>
        </p:txBody>
      </p:sp>
      <p:sp>
        <p:nvSpPr>
          <p:cNvPr id="3" name="Slide Number Placeholder 3">
            <a:extLst>
              <a:ext uri="{FF2B5EF4-FFF2-40B4-BE49-F238E27FC236}">
                <a16:creationId xmlns:a16="http://schemas.microsoft.com/office/drawing/2014/main" id="{C2B9D69D-9CBC-A4E0-9DEC-E11976CF702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1729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8135B-5366-12A1-41BA-AEDABAFEE88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8C9E803-C47B-2292-1CB6-02C6C3CDA39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6CB3AEE4-5DBD-0B97-A8C9-F0B93183C1B6}"/>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D5386D86-DCD9-58CD-9E5B-1E9E8A741B77}"/>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Dos and Don’ts</a:t>
            </a:r>
          </a:p>
        </p:txBody>
      </p:sp>
      <p:sp>
        <p:nvSpPr>
          <p:cNvPr id="3" name="Slide Number Placeholder 3">
            <a:extLst>
              <a:ext uri="{FF2B5EF4-FFF2-40B4-BE49-F238E27FC236}">
                <a16:creationId xmlns:a16="http://schemas.microsoft.com/office/drawing/2014/main" id="{2E66FE23-50CD-6393-CE88-BC774A96612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10046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22C0B-8537-7CD3-B0D3-2754B99509D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9482DC-8E00-2602-0FC3-A2C6E3874EC1}"/>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DD60C629-EC79-5319-4106-429BAF1E0F6D}"/>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[1]</a:t>
            </a:r>
          </a:p>
        </p:txBody>
      </p:sp>
      <p:pic>
        <p:nvPicPr>
          <p:cNvPr id="5" name="Picture 4" descr="A map of the united kingdom&#10;&#10;Description automatically generated">
            <a:extLst>
              <a:ext uri="{FF2B5EF4-FFF2-40B4-BE49-F238E27FC236}">
                <a16:creationId xmlns:a16="http://schemas.microsoft.com/office/drawing/2014/main" id="{474514AF-8AC6-3058-1032-360AFADED9DE}"/>
              </a:ext>
            </a:extLst>
          </p:cNvPr>
          <p:cNvPicPr>
            <a:picLocks noChangeAspect="1"/>
          </p:cNvPicPr>
          <p:nvPr/>
        </p:nvPicPr>
        <p:blipFill>
          <a:blip r:embed="rId2"/>
          <a:stretch>
            <a:fillRect/>
          </a:stretch>
        </p:blipFill>
        <p:spPr>
          <a:xfrm>
            <a:off x="129785" y="1153126"/>
            <a:ext cx="5966215" cy="3984236"/>
          </a:xfrm>
          <a:prstGeom prst="rect">
            <a:avLst/>
          </a:prstGeom>
        </p:spPr>
      </p:pic>
      <p:pic>
        <p:nvPicPr>
          <p:cNvPr id="7" name="Picture 6" descr="A map of the united kingdom&#10;&#10;Description automatically generated">
            <a:extLst>
              <a:ext uri="{FF2B5EF4-FFF2-40B4-BE49-F238E27FC236}">
                <a16:creationId xmlns:a16="http://schemas.microsoft.com/office/drawing/2014/main" id="{CAE1AAC0-181B-D783-9DD5-F4FCAC37460A}"/>
              </a:ext>
            </a:extLst>
          </p:cNvPr>
          <p:cNvPicPr>
            <a:picLocks noChangeAspect="1"/>
          </p:cNvPicPr>
          <p:nvPr/>
        </p:nvPicPr>
        <p:blipFill>
          <a:blip r:embed="rId3"/>
          <a:stretch>
            <a:fillRect/>
          </a:stretch>
        </p:blipFill>
        <p:spPr>
          <a:xfrm>
            <a:off x="6252930" y="1246096"/>
            <a:ext cx="5809285" cy="3891265"/>
          </a:xfrm>
          <a:prstGeom prst="rect">
            <a:avLst/>
          </a:prstGeom>
        </p:spPr>
      </p:pic>
      <p:sp>
        <p:nvSpPr>
          <p:cNvPr id="8" name="TextBox 7">
            <a:extLst>
              <a:ext uri="{FF2B5EF4-FFF2-40B4-BE49-F238E27FC236}">
                <a16:creationId xmlns:a16="http://schemas.microsoft.com/office/drawing/2014/main" id="{BAB204C5-8D23-2142-57D4-4BE283FD594C}"/>
              </a:ext>
            </a:extLst>
          </p:cNvPr>
          <p:cNvSpPr txBox="1"/>
          <p:nvPr/>
        </p:nvSpPr>
        <p:spPr>
          <a:xfrm>
            <a:off x="2128219" y="5504819"/>
            <a:ext cx="7287701" cy="400110"/>
          </a:xfrm>
          <a:prstGeom prst="rect">
            <a:avLst/>
          </a:prstGeom>
          <a:noFill/>
        </p:spPr>
        <p:txBody>
          <a:bodyPr wrap="none" rtlCol="0">
            <a:spAutoFit/>
          </a:bodyPr>
          <a:lstStyle/>
          <a:p>
            <a:r>
              <a:rPr lang="en-GB" sz="2000" b="1" dirty="0">
                <a:latin typeface="Arial" panose="020B0604020202020204" pitchFamily="34" charset="0"/>
                <a:cs typeface="Arial" panose="020B0604020202020204" pitchFamily="34" charset="0"/>
              </a:rPr>
              <a:t>If you produce an image like this – it’s an automatic failure</a:t>
            </a:r>
          </a:p>
        </p:txBody>
      </p:sp>
      <p:sp>
        <p:nvSpPr>
          <p:cNvPr id="4" name="Slide Number Placeholder 3">
            <a:extLst>
              <a:ext uri="{FF2B5EF4-FFF2-40B4-BE49-F238E27FC236}">
                <a16:creationId xmlns:a16="http://schemas.microsoft.com/office/drawing/2014/main" id="{8A9D6C25-18AA-1ECB-00AF-7ECEF4AC547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40015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3EDA5-7E47-45B8-4CC8-A3F06856FC2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955170-9EE3-7360-B6F1-C3F2133ECC69}"/>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896793B3-2417-4708-7C06-97D16ABF4B84}"/>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[2]</a:t>
            </a:r>
          </a:p>
        </p:txBody>
      </p:sp>
      <p:pic>
        <p:nvPicPr>
          <p:cNvPr id="4" name="Picture 3" descr="Table&#10;&#10;Description automatically generated">
            <a:extLst>
              <a:ext uri="{FF2B5EF4-FFF2-40B4-BE49-F238E27FC236}">
                <a16:creationId xmlns:a16="http://schemas.microsoft.com/office/drawing/2014/main" id="{F61BFEAF-4C6B-5ADC-AC9D-DEE45A3EB4B1}"/>
              </a:ext>
            </a:extLst>
          </p:cNvPr>
          <p:cNvPicPr>
            <a:picLocks noChangeAspect="1"/>
          </p:cNvPicPr>
          <p:nvPr/>
        </p:nvPicPr>
        <p:blipFill>
          <a:blip r:embed="rId2"/>
          <a:stretch>
            <a:fillRect/>
          </a:stretch>
        </p:blipFill>
        <p:spPr>
          <a:xfrm>
            <a:off x="129785" y="1291352"/>
            <a:ext cx="7397668" cy="2352550"/>
          </a:xfrm>
          <a:prstGeom prst="rect">
            <a:avLst/>
          </a:prstGeom>
        </p:spPr>
      </p:pic>
      <p:sp>
        <p:nvSpPr>
          <p:cNvPr id="6" name="TextBox 5">
            <a:extLst>
              <a:ext uri="{FF2B5EF4-FFF2-40B4-BE49-F238E27FC236}">
                <a16:creationId xmlns:a16="http://schemas.microsoft.com/office/drawing/2014/main" id="{EA9CB265-1B27-CFAF-923D-29BDD4D92017}"/>
              </a:ext>
            </a:extLst>
          </p:cNvPr>
          <p:cNvSpPr txBox="1"/>
          <p:nvPr/>
        </p:nvSpPr>
        <p:spPr>
          <a:xfrm>
            <a:off x="129785" y="930529"/>
            <a:ext cx="7282180" cy="400110"/>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Table 2: Shows a descriptive analysis of the lung capacity function (i.e., volume) stratified by gender. Data is from among 654 respondents from the East Midlands.</a:t>
            </a:r>
          </a:p>
        </p:txBody>
      </p:sp>
      <p:pic>
        <p:nvPicPr>
          <p:cNvPr id="9" name="Picture 8">
            <a:extLst>
              <a:ext uri="{FF2B5EF4-FFF2-40B4-BE49-F238E27FC236}">
                <a16:creationId xmlns:a16="http://schemas.microsoft.com/office/drawing/2014/main" id="{E817A5DC-7E98-9C16-050A-6D476F828F53}"/>
              </a:ext>
            </a:extLst>
          </p:cNvPr>
          <p:cNvPicPr>
            <a:picLocks noChangeAspect="1"/>
          </p:cNvPicPr>
          <p:nvPr/>
        </p:nvPicPr>
        <p:blipFill>
          <a:blip r:embed="rId3"/>
          <a:srcRect/>
          <a:stretch/>
        </p:blipFill>
        <p:spPr>
          <a:xfrm>
            <a:off x="129785" y="4397160"/>
            <a:ext cx="7397668" cy="1989211"/>
          </a:xfrm>
          <a:prstGeom prst="rect">
            <a:avLst/>
          </a:prstGeom>
        </p:spPr>
      </p:pic>
      <p:sp>
        <p:nvSpPr>
          <p:cNvPr id="10" name="TextBox 9">
            <a:extLst>
              <a:ext uri="{FF2B5EF4-FFF2-40B4-BE49-F238E27FC236}">
                <a16:creationId xmlns:a16="http://schemas.microsoft.com/office/drawing/2014/main" id="{5F7C9581-0235-0EF1-9689-3406DD83281A}"/>
              </a:ext>
            </a:extLst>
          </p:cNvPr>
          <p:cNvSpPr txBox="1"/>
          <p:nvPr/>
        </p:nvSpPr>
        <p:spPr>
          <a:xfrm>
            <a:off x="7938629" y="716907"/>
            <a:ext cx="4149105" cy="2308324"/>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Best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Fully formatted table, with table legends which looks great, and it is of the standards that is considered publication-worthy. This type will yield you full marks i.e., correct results and show an eye for detail. </a:t>
            </a:r>
          </a:p>
        </p:txBody>
      </p:sp>
      <p:sp>
        <p:nvSpPr>
          <p:cNvPr id="11" name="TextBox 10">
            <a:extLst>
              <a:ext uri="{FF2B5EF4-FFF2-40B4-BE49-F238E27FC236}">
                <a16:creationId xmlns:a16="http://schemas.microsoft.com/office/drawing/2014/main" id="{390B8689-A922-F32F-7A49-F6B89631557B}"/>
              </a:ext>
            </a:extLst>
          </p:cNvPr>
          <p:cNvSpPr txBox="1"/>
          <p:nvPr/>
        </p:nvSpPr>
        <p:spPr>
          <a:xfrm>
            <a:off x="7938629" y="3278065"/>
            <a:ext cx="4149105" cy="3139321"/>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Normal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Partially formatted table, with no table legends which looks rudimentary. No way near considered publication-worthy (i.e., in a report, research article, thesis etc.). The marker will be like “meh”… but if s/he (i.e., marker) is pissed-off or woke up on the wrong side of the bed, they may deduct marks.</a:t>
            </a:r>
          </a:p>
        </p:txBody>
      </p:sp>
      <p:sp>
        <p:nvSpPr>
          <p:cNvPr id="12" name="Slide Number Placeholder 3">
            <a:extLst>
              <a:ext uri="{FF2B5EF4-FFF2-40B4-BE49-F238E27FC236}">
                <a16:creationId xmlns:a16="http://schemas.microsoft.com/office/drawing/2014/main" id="{233DC0B5-EB34-6001-CC6A-0D9050EBB5E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2439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038D5-21C5-7895-2E12-66FE9A851C31}"/>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9D725D2C-CAF2-C68F-7640-8AAB26F9AC31}"/>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[3]</a:t>
            </a:r>
          </a:p>
        </p:txBody>
      </p:sp>
      <p:sp>
        <p:nvSpPr>
          <p:cNvPr id="4" name="TextBox 3">
            <a:extLst>
              <a:ext uri="{FF2B5EF4-FFF2-40B4-BE49-F238E27FC236}">
                <a16:creationId xmlns:a16="http://schemas.microsoft.com/office/drawing/2014/main" id="{CE7F86CD-0F68-4DDC-6C9A-9334713E5CC9}"/>
              </a:ext>
            </a:extLst>
          </p:cNvPr>
          <p:cNvSpPr txBox="1"/>
          <p:nvPr/>
        </p:nvSpPr>
        <p:spPr>
          <a:xfrm>
            <a:off x="92597" y="973293"/>
            <a:ext cx="8260080" cy="4524315"/>
          </a:xfrm>
          <a:prstGeom prst="rect">
            <a:avLst/>
          </a:prstGeom>
          <a:noFill/>
        </p:spPr>
        <p:txBody>
          <a:bodyPr wrap="square" rtlCol="0">
            <a:spAutoFit/>
          </a:bodyPr>
          <a:lstStyle/>
          <a:p>
            <a:r>
              <a:rPr lang="en-GB" sz="1600" dirty="0">
                <a:latin typeface="Courier" pitchFamily="2" charset="0"/>
              </a:rPr>
              <a:t># A </a:t>
            </a:r>
            <a:r>
              <a:rPr lang="en-GB" sz="1600" dirty="0" err="1">
                <a:latin typeface="Courier" pitchFamily="2" charset="0"/>
              </a:rPr>
              <a:t>tibble</a:t>
            </a:r>
            <a:r>
              <a:rPr lang="en-GB" sz="1600" dirty="0">
                <a:latin typeface="Courier" pitchFamily="2" charset="0"/>
              </a:rPr>
              <a:t>: 2 × 9</a:t>
            </a:r>
          </a:p>
          <a:p>
            <a:r>
              <a:rPr lang="en-GB" sz="1600" dirty="0">
                <a:latin typeface="Courier" pitchFamily="2" charset="0"/>
              </a:rPr>
              <a:t>  gender     n  mean    </a:t>
            </a:r>
            <a:r>
              <a:rPr lang="en-GB" sz="1600" dirty="0" err="1">
                <a:latin typeface="Courier" pitchFamily="2" charset="0"/>
              </a:rPr>
              <a:t>sd</a:t>
            </a:r>
            <a:r>
              <a:rPr lang="en-GB" sz="1600" dirty="0">
                <a:latin typeface="Courier" pitchFamily="2" charset="0"/>
              </a:rPr>
              <a:t> median    q1    q3   min   max</a:t>
            </a:r>
          </a:p>
          <a:p>
            <a:r>
              <a:rPr lang="en-GB" sz="1600" dirty="0">
                <a:latin typeface="Courier" pitchFamily="2" charset="0"/>
              </a:rPr>
              <a:t>  &lt;chr&gt;  &lt;int&gt;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a:t>
            </a:r>
          </a:p>
          <a:p>
            <a:r>
              <a:rPr lang="en-GB" sz="1600" dirty="0">
                <a:latin typeface="Courier" pitchFamily="2" charset="0"/>
              </a:rPr>
              <a:t>1 female   318  5.35  1.94   5.46  3.85  6.98 0.373  9.51</a:t>
            </a:r>
          </a:p>
          <a:p>
            <a:r>
              <a:rPr lang="en-GB" sz="1600" dirty="0">
                <a:latin typeface="Courier" pitchFamily="2" charset="0"/>
              </a:rPr>
              <a:t>2 male     336  6.44  3.01   5.82  4.03  8.60 0.388 15.4 </a:t>
            </a:r>
          </a:p>
          <a:p>
            <a:endParaRPr lang="en-GB" sz="1600" dirty="0">
              <a:latin typeface="Courier" pitchFamily="2" charset="0"/>
            </a:endParaRPr>
          </a:p>
          <a:p>
            <a:r>
              <a:rPr lang="en-GB" sz="1600" dirty="0">
                <a:latin typeface="Courier" pitchFamily="2" charset="0"/>
              </a:rPr>
              <a:t># A </a:t>
            </a:r>
            <a:r>
              <a:rPr lang="en-GB" sz="1600" dirty="0" err="1">
                <a:latin typeface="Courier" pitchFamily="2" charset="0"/>
              </a:rPr>
              <a:t>tibble</a:t>
            </a:r>
            <a:r>
              <a:rPr lang="en-GB" sz="1600" dirty="0">
                <a:latin typeface="Courier" pitchFamily="2" charset="0"/>
              </a:rPr>
              <a:t>: 3 × 9</a:t>
            </a:r>
          </a:p>
          <a:p>
            <a:r>
              <a:rPr lang="en-GB" sz="1600" dirty="0">
                <a:latin typeface="Courier" pitchFamily="2" charset="0"/>
              </a:rPr>
              <a:t>  </a:t>
            </a:r>
            <a:r>
              <a:rPr lang="en-GB" sz="1600" dirty="0" err="1">
                <a:latin typeface="Courier" pitchFamily="2" charset="0"/>
              </a:rPr>
              <a:t>agegroup</a:t>
            </a:r>
            <a:r>
              <a:rPr lang="en-GB" sz="1600" dirty="0">
                <a:latin typeface="Courier" pitchFamily="2" charset="0"/>
              </a:rPr>
              <a:t>        n  mean    </a:t>
            </a:r>
            <a:r>
              <a:rPr lang="en-GB" sz="1600" dirty="0" err="1">
                <a:latin typeface="Courier" pitchFamily="2" charset="0"/>
              </a:rPr>
              <a:t>sd</a:t>
            </a:r>
            <a:r>
              <a:rPr lang="en-GB" sz="1600" dirty="0">
                <a:latin typeface="Courier" pitchFamily="2" charset="0"/>
              </a:rPr>
              <a:t> median    q1    q3   min   max</a:t>
            </a:r>
          </a:p>
          <a:p>
            <a:r>
              <a:rPr lang="en-GB" sz="1600" dirty="0">
                <a:latin typeface="Courier" pitchFamily="2" charset="0"/>
              </a:rPr>
              <a:t>  &lt;chr&gt;       &lt;int&gt;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a:t>
            </a:r>
          </a:p>
          <a:p>
            <a:r>
              <a:rPr lang="en-GB" sz="1600" dirty="0">
                <a:latin typeface="Courier" pitchFamily="2" charset="0"/>
              </a:rPr>
              <a:t>1 &lt;55 years     130  3.07  1.04   3.06  2.42  3.63 0.373  5.73</a:t>
            </a:r>
          </a:p>
          <a:p>
            <a:r>
              <a:rPr lang="en-GB" sz="1600" dirty="0">
                <a:latin typeface="Courier" pitchFamily="2" charset="0"/>
              </a:rPr>
              <a:t>2 55-59 years   407  5.99  1.98   5.76  4.57  7.15 1.88  13.7 </a:t>
            </a:r>
          </a:p>
          <a:p>
            <a:r>
              <a:rPr lang="en-GB" sz="1600" dirty="0">
                <a:latin typeface="Courier" pitchFamily="2" charset="0"/>
              </a:rPr>
              <a:t>3 60+ years     117  8.80  2.39   8.56  7.17 10.7  4.59  15.4</a:t>
            </a:r>
          </a:p>
          <a:p>
            <a:endParaRPr lang="en-GB" sz="1600" dirty="0">
              <a:latin typeface="Courier" pitchFamily="2" charset="0"/>
            </a:endParaRPr>
          </a:p>
          <a:p>
            <a:r>
              <a:rPr lang="en-GB" sz="1600" dirty="0">
                <a:latin typeface="Courier" pitchFamily="2" charset="0"/>
              </a:rPr>
              <a:t># A </a:t>
            </a:r>
            <a:r>
              <a:rPr lang="en-GB" sz="1600" dirty="0" err="1">
                <a:latin typeface="Courier" pitchFamily="2" charset="0"/>
              </a:rPr>
              <a:t>tibble</a:t>
            </a:r>
            <a:r>
              <a:rPr lang="en-GB" sz="1600" dirty="0">
                <a:latin typeface="Courier" pitchFamily="2" charset="0"/>
              </a:rPr>
              <a:t>: 2 × 9</a:t>
            </a:r>
          </a:p>
          <a:p>
            <a:r>
              <a:rPr lang="en-GB" sz="1600" dirty="0">
                <a:latin typeface="Courier" pitchFamily="2" charset="0"/>
              </a:rPr>
              <a:t>  altitude      n  mean    </a:t>
            </a:r>
            <a:r>
              <a:rPr lang="en-GB" sz="1600" dirty="0" err="1">
                <a:latin typeface="Courier" pitchFamily="2" charset="0"/>
              </a:rPr>
              <a:t>sd</a:t>
            </a:r>
            <a:r>
              <a:rPr lang="en-GB" sz="1600" dirty="0">
                <a:latin typeface="Courier" pitchFamily="2" charset="0"/>
              </a:rPr>
              <a:t> median    q1    q3   min   max</a:t>
            </a:r>
          </a:p>
          <a:p>
            <a:r>
              <a:rPr lang="en-GB" sz="1600" dirty="0">
                <a:latin typeface="Courier" pitchFamily="2" charset="0"/>
              </a:rPr>
              <a:t>  &lt;chr&gt;     &lt;int&gt;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a:t>
            </a:r>
          </a:p>
          <a:p>
            <a:r>
              <a:rPr lang="en-GB" sz="1600" dirty="0">
                <a:latin typeface="Courier" pitchFamily="2" charset="0"/>
              </a:rPr>
              <a:t>1 high land    65  7.83  2.25   7.51  6.38  9.25 3.08   12.6</a:t>
            </a:r>
          </a:p>
          <a:p>
            <a:r>
              <a:rPr lang="en-GB" sz="1600" dirty="0">
                <a:latin typeface="Courier" pitchFamily="2" charset="0"/>
              </a:rPr>
              <a:t>2 low land    589  5.70  2.55   5.40  3.76  7.14 0.373  15.4</a:t>
            </a:r>
          </a:p>
        </p:txBody>
      </p:sp>
      <p:sp>
        <p:nvSpPr>
          <p:cNvPr id="5" name="TextBox 4">
            <a:extLst>
              <a:ext uri="{FF2B5EF4-FFF2-40B4-BE49-F238E27FC236}">
                <a16:creationId xmlns:a16="http://schemas.microsoft.com/office/drawing/2014/main" id="{88D2AB94-FFC1-30F1-D9AF-726CBB9B6F30}"/>
              </a:ext>
            </a:extLst>
          </p:cNvPr>
          <p:cNvSpPr txBox="1"/>
          <p:nvPr/>
        </p:nvSpPr>
        <p:spPr>
          <a:xfrm>
            <a:off x="8168640" y="1087837"/>
            <a:ext cx="3688080" cy="3416320"/>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Crap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Not even worth the marker’s time.</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If you want to alienate the markers, we dare you to submit an assignment with tables not formatted…</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We double dare you to submit an output that is copied and pasted from R…</a:t>
            </a:r>
          </a:p>
        </p:txBody>
      </p:sp>
      <p:sp>
        <p:nvSpPr>
          <p:cNvPr id="6" name="Slide Number Placeholder 3">
            <a:extLst>
              <a:ext uri="{FF2B5EF4-FFF2-40B4-BE49-F238E27FC236}">
                <a16:creationId xmlns:a16="http://schemas.microsoft.com/office/drawing/2014/main" id="{C662BBD3-C9CB-7E8C-71D1-A96C8825F14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94079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9D9D20-8FED-C009-2C8D-8682B121C3C3}"/>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F3111313-DC00-BEC9-3C44-768A4A77B9B9}"/>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[4]</a:t>
            </a:r>
          </a:p>
        </p:txBody>
      </p:sp>
      <p:sp>
        <p:nvSpPr>
          <p:cNvPr id="4" name="TextBox 3">
            <a:extLst>
              <a:ext uri="{FF2B5EF4-FFF2-40B4-BE49-F238E27FC236}">
                <a16:creationId xmlns:a16="http://schemas.microsoft.com/office/drawing/2014/main" id="{22B5A23A-6266-62D4-9564-2FDD5415A0A3}"/>
              </a:ext>
            </a:extLst>
          </p:cNvPr>
          <p:cNvSpPr txBox="1"/>
          <p:nvPr/>
        </p:nvSpPr>
        <p:spPr>
          <a:xfrm>
            <a:off x="8181787" y="1233353"/>
            <a:ext cx="3688080" cy="1477328"/>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Really crap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Even worse… we triple dare you to take a screenshot and paste it into your assignment…</a:t>
            </a:r>
          </a:p>
        </p:txBody>
      </p:sp>
      <p:pic>
        <p:nvPicPr>
          <p:cNvPr id="5" name="Picture 4" descr="A picture containing text, white, keyboard&#10;&#10;Description automatically generated">
            <a:extLst>
              <a:ext uri="{FF2B5EF4-FFF2-40B4-BE49-F238E27FC236}">
                <a16:creationId xmlns:a16="http://schemas.microsoft.com/office/drawing/2014/main" id="{B556C323-8966-FE14-E58C-656D27A710AB}"/>
              </a:ext>
            </a:extLst>
          </p:cNvPr>
          <p:cNvPicPr>
            <a:picLocks noChangeAspect="1"/>
          </p:cNvPicPr>
          <p:nvPr/>
        </p:nvPicPr>
        <p:blipFill>
          <a:blip r:embed="rId2"/>
          <a:stretch>
            <a:fillRect/>
          </a:stretch>
        </p:blipFill>
        <p:spPr>
          <a:xfrm>
            <a:off x="52699" y="1233353"/>
            <a:ext cx="7941324" cy="3597727"/>
          </a:xfrm>
          <a:prstGeom prst="rect">
            <a:avLst/>
          </a:prstGeom>
        </p:spPr>
      </p:pic>
      <p:sp>
        <p:nvSpPr>
          <p:cNvPr id="6" name="Slide Number Placeholder 3">
            <a:extLst>
              <a:ext uri="{FF2B5EF4-FFF2-40B4-BE49-F238E27FC236}">
                <a16:creationId xmlns:a16="http://schemas.microsoft.com/office/drawing/2014/main" id="{02C2D295-E02E-BA59-4B1E-2DED47E0A21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793206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6EF7DC-2363-7CCB-0BFC-4A0AD0BBA6F3}"/>
              </a:ext>
            </a:extLst>
          </p:cNvPr>
          <p:cNvPicPr>
            <a:picLocks noChangeAspect="1"/>
          </p:cNvPicPr>
          <p:nvPr/>
        </p:nvPicPr>
        <p:blipFill rotWithShape="1">
          <a:blip r:embed="rId3"/>
          <a:srcRect b="11828"/>
          <a:stretch/>
        </p:blipFill>
        <p:spPr>
          <a:xfrm>
            <a:off x="634365" y="152400"/>
            <a:ext cx="10923270" cy="5620130"/>
          </a:xfrm>
          <a:prstGeom prst="rect">
            <a:avLst/>
          </a:prstGeom>
        </p:spPr>
      </p:pic>
      <p:sp>
        <p:nvSpPr>
          <p:cNvPr id="3" name="TextBox 2">
            <a:extLst>
              <a:ext uri="{FF2B5EF4-FFF2-40B4-BE49-F238E27FC236}">
                <a16:creationId xmlns:a16="http://schemas.microsoft.com/office/drawing/2014/main" id="{E0A5D8C6-3A23-0720-664F-B382E20E3F13}"/>
              </a:ext>
            </a:extLst>
          </p:cNvPr>
          <p:cNvSpPr txBox="1"/>
          <p:nvPr/>
        </p:nvSpPr>
        <p:spPr>
          <a:xfrm>
            <a:off x="1188720" y="5897880"/>
            <a:ext cx="9753600" cy="646331"/>
          </a:xfrm>
          <a:prstGeom prst="rect">
            <a:avLst/>
          </a:prstGeom>
          <a:noFill/>
        </p:spPr>
        <p:txBody>
          <a:bodyPr wrap="square" rtlCol="0">
            <a:spAutoFit/>
          </a:bodyPr>
          <a:lstStyle/>
          <a:p>
            <a:pPr algn="ctr"/>
            <a:r>
              <a:rPr lang="en-GB" b="1" dirty="0">
                <a:latin typeface="Helvetica" pitchFamily="2" charset="0"/>
              </a:rPr>
              <a:t>“We will shut that </a:t>
            </a:r>
            <a:r>
              <a:rPr lang="en-GB" b="1" dirty="0" err="1">
                <a:latin typeface="Helvetica" pitchFamily="2" charset="0"/>
              </a:rPr>
              <a:t>sh</a:t>
            </a:r>
            <a:r>
              <a:rPr lang="en-GB" b="1" dirty="0">
                <a:latin typeface="Helvetica" pitchFamily="2" charset="0"/>
              </a:rPr>
              <a:t>*t down! No exceptions”</a:t>
            </a:r>
          </a:p>
          <a:p>
            <a:pPr algn="ctr"/>
            <a:r>
              <a:rPr lang="en-GB" b="1" dirty="0">
                <a:latin typeface="Helvetica" pitchFamily="2" charset="0"/>
              </a:rPr>
              <a:t> [Quote: Negan (The Walking Dead, Season 6, Episode 16 [Last Day on Earth])  </a:t>
            </a:r>
          </a:p>
        </p:txBody>
      </p:sp>
      <p:sp>
        <p:nvSpPr>
          <p:cNvPr id="5" name="Slide Number Placeholder 3">
            <a:extLst>
              <a:ext uri="{FF2B5EF4-FFF2-40B4-BE49-F238E27FC236}">
                <a16:creationId xmlns:a16="http://schemas.microsoft.com/office/drawing/2014/main" id="{5ADE450C-4F14-314C-C246-E47115D6595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952031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E8148E3C-8F89-C2A5-E2B6-71E36682601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85A43E09-17E8-12DA-7F49-73725FDB1103}"/>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37ABDFB1-FD7D-BD63-7F31-1CDC88092E4E}"/>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Readability of outputs and formatting of pages [1]</a:t>
            </a:r>
          </a:p>
        </p:txBody>
      </p:sp>
      <p:pic>
        <p:nvPicPr>
          <p:cNvPr id="6" name="Picture 5" descr="A screenshot of a map&#10;&#10;Description automatically generated">
            <a:extLst>
              <a:ext uri="{FF2B5EF4-FFF2-40B4-BE49-F238E27FC236}">
                <a16:creationId xmlns:a16="http://schemas.microsoft.com/office/drawing/2014/main" id="{AA745365-D9A0-6B57-19C9-59BBE80B5FA1}"/>
              </a:ext>
            </a:extLst>
          </p:cNvPr>
          <p:cNvPicPr>
            <a:picLocks noChangeAspect="1"/>
          </p:cNvPicPr>
          <p:nvPr/>
        </p:nvPicPr>
        <p:blipFill>
          <a:blip r:embed="rId2"/>
          <a:stretch>
            <a:fillRect/>
          </a:stretch>
        </p:blipFill>
        <p:spPr>
          <a:xfrm>
            <a:off x="231494" y="894542"/>
            <a:ext cx="8418390" cy="4872361"/>
          </a:xfrm>
          <a:prstGeom prst="rect">
            <a:avLst/>
          </a:prstGeom>
        </p:spPr>
      </p:pic>
      <p:sp>
        <p:nvSpPr>
          <p:cNvPr id="7" name="TextBox 6">
            <a:extLst>
              <a:ext uri="{FF2B5EF4-FFF2-40B4-BE49-F238E27FC236}">
                <a16:creationId xmlns:a16="http://schemas.microsoft.com/office/drawing/2014/main" id="{7BF4CA78-F0F4-1367-F667-754EB104ADDE}"/>
              </a:ext>
            </a:extLst>
          </p:cNvPr>
          <p:cNvSpPr txBox="1"/>
          <p:nvPr/>
        </p:nvSpPr>
        <p:spPr>
          <a:xfrm>
            <a:off x="8889357" y="992819"/>
            <a:ext cx="3136739" cy="4247317"/>
          </a:xfrm>
          <a:prstGeom prst="rect">
            <a:avLst/>
          </a:prstGeom>
          <a:solidFill>
            <a:schemeClr val="accent1">
              <a:lumMod val="40000"/>
              <a:lumOff val="60000"/>
            </a:schemeClr>
          </a:solidFill>
        </p:spPr>
        <p:txBody>
          <a:bodyPr wrap="square" rtlCol="0">
            <a:spAutoFit/>
          </a:bodyPr>
          <a:lstStyle/>
          <a:p>
            <a:r>
              <a:rPr lang="en-GB" dirty="0">
                <a:latin typeface="Arial" panose="020B0604020202020204" pitchFamily="34" charset="0"/>
                <a:cs typeface="Arial" panose="020B0604020202020204" pitchFamily="34" charset="0"/>
              </a:rPr>
              <a:t>If you have multiple figure outputs, you are welcome to generate a panelled figure that is annotated alphabetically.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The issue is that squeezing a panelled figure on portrait document reduces it readability severely.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You should pay close attention to even these little things to avoid alienating your marker. </a:t>
            </a:r>
          </a:p>
        </p:txBody>
      </p:sp>
      <p:sp>
        <p:nvSpPr>
          <p:cNvPr id="8" name="TextBox 7">
            <a:extLst>
              <a:ext uri="{FF2B5EF4-FFF2-40B4-BE49-F238E27FC236}">
                <a16:creationId xmlns:a16="http://schemas.microsoft.com/office/drawing/2014/main" id="{CC1A1932-C508-B629-2EF2-F0AE18E608A5}"/>
              </a:ext>
            </a:extLst>
          </p:cNvPr>
          <p:cNvSpPr txBox="1"/>
          <p:nvPr/>
        </p:nvSpPr>
        <p:spPr>
          <a:xfrm>
            <a:off x="2128219" y="1916149"/>
            <a:ext cx="251992" cy="230832"/>
          </a:xfrm>
          <a:prstGeom prst="rect">
            <a:avLst/>
          </a:prstGeom>
          <a:noFill/>
        </p:spPr>
        <p:txBody>
          <a:bodyPr wrap="none" rtlCol="0">
            <a:spAutoFit/>
          </a:bodyPr>
          <a:lstStyle/>
          <a:p>
            <a:r>
              <a:rPr lang="en-GB" sz="900" dirty="0"/>
              <a:t>A</a:t>
            </a:r>
          </a:p>
        </p:txBody>
      </p:sp>
      <p:sp>
        <p:nvSpPr>
          <p:cNvPr id="9" name="TextBox 8">
            <a:extLst>
              <a:ext uri="{FF2B5EF4-FFF2-40B4-BE49-F238E27FC236}">
                <a16:creationId xmlns:a16="http://schemas.microsoft.com/office/drawing/2014/main" id="{4AB7EDF2-70C1-FDE2-019C-B6D1CC16FEB4}"/>
              </a:ext>
            </a:extLst>
          </p:cNvPr>
          <p:cNvSpPr txBox="1"/>
          <p:nvPr/>
        </p:nvSpPr>
        <p:spPr>
          <a:xfrm>
            <a:off x="4699728" y="1916149"/>
            <a:ext cx="251992" cy="230832"/>
          </a:xfrm>
          <a:prstGeom prst="rect">
            <a:avLst/>
          </a:prstGeom>
          <a:noFill/>
        </p:spPr>
        <p:txBody>
          <a:bodyPr wrap="none" rtlCol="0">
            <a:spAutoFit/>
          </a:bodyPr>
          <a:lstStyle/>
          <a:p>
            <a:r>
              <a:rPr lang="en-GB" sz="900" dirty="0"/>
              <a:t>B</a:t>
            </a:r>
          </a:p>
        </p:txBody>
      </p:sp>
      <p:sp>
        <p:nvSpPr>
          <p:cNvPr id="10" name="TextBox 9">
            <a:extLst>
              <a:ext uri="{FF2B5EF4-FFF2-40B4-BE49-F238E27FC236}">
                <a16:creationId xmlns:a16="http://schemas.microsoft.com/office/drawing/2014/main" id="{53637B92-5FD0-0DEC-F910-64739B08A80C}"/>
              </a:ext>
            </a:extLst>
          </p:cNvPr>
          <p:cNvSpPr txBox="1"/>
          <p:nvPr/>
        </p:nvSpPr>
        <p:spPr>
          <a:xfrm>
            <a:off x="2128219" y="3428999"/>
            <a:ext cx="251992" cy="230832"/>
          </a:xfrm>
          <a:prstGeom prst="rect">
            <a:avLst/>
          </a:prstGeom>
          <a:noFill/>
        </p:spPr>
        <p:txBody>
          <a:bodyPr wrap="none" rtlCol="0">
            <a:spAutoFit/>
          </a:bodyPr>
          <a:lstStyle/>
          <a:p>
            <a:r>
              <a:rPr lang="en-GB" sz="900" dirty="0"/>
              <a:t>C</a:t>
            </a:r>
          </a:p>
        </p:txBody>
      </p:sp>
      <p:sp>
        <p:nvSpPr>
          <p:cNvPr id="11" name="TextBox 10">
            <a:extLst>
              <a:ext uri="{FF2B5EF4-FFF2-40B4-BE49-F238E27FC236}">
                <a16:creationId xmlns:a16="http://schemas.microsoft.com/office/drawing/2014/main" id="{B294EA9A-0A49-BB28-003C-BE0E1742C1F1}"/>
              </a:ext>
            </a:extLst>
          </p:cNvPr>
          <p:cNvSpPr txBox="1"/>
          <p:nvPr/>
        </p:nvSpPr>
        <p:spPr>
          <a:xfrm>
            <a:off x="4699728" y="3443466"/>
            <a:ext cx="255198" cy="230832"/>
          </a:xfrm>
          <a:prstGeom prst="rect">
            <a:avLst/>
          </a:prstGeom>
          <a:noFill/>
        </p:spPr>
        <p:txBody>
          <a:bodyPr wrap="none" rtlCol="0">
            <a:spAutoFit/>
          </a:bodyPr>
          <a:lstStyle/>
          <a:p>
            <a:r>
              <a:rPr lang="en-GB" sz="900" dirty="0"/>
              <a:t>D</a:t>
            </a:r>
          </a:p>
        </p:txBody>
      </p:sp>
      <p:sp>
        <p:nvSpPr>
          <p:cNvPr id="12" name="TextBox 11">
            <a:extLst>
              <a:ext uri="{FF2B5EF4-FFF2-40B4-BE49-F238E27FC236}">
                <a16:creationId xmlns:a16="http://schemas.microsoft.com/office/drawing/2014/main" id="{3B794D4E-B4C0-890B-0BCF-C59E51E485A8}"/>
              </a:ext>
            </a:extLst>
          </p:cNvPr>
          <p:cNvSpPr txBox="1"/>
          <p:nvPr/>
        </p:nvSpPr>
        <p:spPr>
          <a:xfrm>
            <a:off x="231494" y="5882040"/>
            <a:ext cx="5359159" cy="923330"/>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For the marker to make sense of this image, s/he</a:t>
            </a:r>
          </a:p>
          <a:p>
            <a:r>
              <a:rPr lang="en-GB" dirty="0">
                <a:latin typeface="Arial" panose="020B0604020202020204" pitchFamily="34" charset="0"/>
                <a:cs typeface="Arial" panose="020B0604020202020204" pitchFamily="34" charset="0"/>
              </a:rPr>
              <a:t>will be forced to zoom in the +400% any to still see</a:t>
            </a:r>
          </a:p>
          <a:p>
            <a:r>
              <a:rPr lang="en-GB" dirty="0">
                <a:latin typeface="Arial" panose="020B0604020202020204" pitchFamily="34" charset="0"/>
                <a:cs typeface="Arial" panose="020B0604020202020204" pitchFamily="34" charset="0"/>
              </a:rPr>
              <a:t>blurry figure…</a:t>
            </a:r>
          </a:p>
        </p:txBody>
      </p:sp>
    </p:spTree>
    <p:extLst>
      <p:ext uri="{BB962C8B-B14F-4D97-AF65-F5344CB8AC3E}">
        <p14:creationId xmlns:p14="http://schemas.microsoft.com/office/powerpoint/2010/main" val="3476593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4BA4-01B1-A59B-DF3F-18CED3A5958A}"/>
            </a:ext>
          </a:extLst>
        </p:cNvPr>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8CAD7E68-D731-48DC-D2B5-CBAA8C920C2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173AA1EE-829F-2DCD-E631-792489860696}"/>
              </a:ext>
            </a:extLst>
          </p:cNvPr>
          <p:cNvSpPr txBox="1"/>
          <p:nvPr/>
        </p:nvSpPr>
        <p:spPr>
          <a:xfrm>
            <a:off x="8079129" y="185193"/>
            <a:ext cx="3946883" cy="923330"/>
          </a:xfrm>
          <a:prstGeom prst="rect">
            <a:avLst/>
          </a:prstGeom>
          <a:solidFill>
            <a:schemeClr val="accent1">
              <a:lumMod val="40000"/>
              <a:lumOff val="60000"/>
            </a:schemeClr>
          </a:solidFill>
        </p:spPr>
        <p:txBody>
          <a:bodyPr wrap="square" rtlCol="0">
            <a:spAutoFit/>
          </a:bodyPr>
          <a:lstStyle/>
          <a:p>
            <a:r>
              <a:rPr lang="en-GB" dirty="0">
                <a:latin typeface="Arial" panose="020B0604020202020204" pitchFamily="34" charset="0"/>
                <a:cs typeface="Arial" panose="020B0604020202020204" pitchFamily="34" charset="0"/>
              </a:rPr>
              <a:t>Show the image in its glory to the fullest by taking advantage of the landscape settings</a:t>
            </a:r>
          </a:p>
        </p:txBody>
      </p:sp>
      <p:pic>
        <p:nvPicPr>
          <p:cNvPr id="5" name="Picture 4">
            <a:extLst>
              <a:ext uri="{FF2B5EF4-FFF2-40B4-BE49-F238E27FC236}">
                <a16:creationId xmlns:a16="http://schemas.microsoft.com/office/drawing/2014/main" id="{5169AAAD-0C24-D4A1-470B-E28D0414C3BB}"/>
              </a:ext>
            </a:extLst>
          </p:cNvPr>
          <p:cNvPicPr>
            <a:picLocks noChangeAspect="1"/>
          </p:cNvPicPr>
          <p:nvPr/>
        </p:nvPicPr>
        <p:blipFill>
          <a:blip r:embed="rId3"/>
          <a:stretch>
            <a:fillRect/>
          </a:stretch>
        </p:blipFill>
        <p:spPr>
          <a:xfrm>
            <a:off x="165988" y="1037144"/>
            <a:ext cx="7712365" cy="5474827"/>
          </a:xfrm>
          <a:prstGeom prst="rect">
            <a:avLst/>
          </a:prstGeom>
        </p:spPr>
      </p:pic>
      <p:sp>
        <p:nvSpPr>
          <p:cNvPr id="16" name="TextBox 15">
            <a:extLst>
              <a:ext uri="{FF2B5EF4-FFF2-40B4-BE49-F238E27FC236}">
                <a16:creationId xmlns:a16="http://schemas.microsoft.com/office/drawing/2014/main" id="{57352F5B-EDDB-9438-3102-20514ECA4475}"/>
              </a:ext>
            </a:extLst>
          </p:cNvPr>
          <p:cNvSpPr txBox="1"/>
          <p:nvPr/>
        </p:nvSpPr>
        <p:spPr>
          <a:xfrm>
            <a:off x="8079128" y="1362672"/>
            <a:ext cx="3946883" cy="4247317"/>
          </a:xfrm>
          <a:prstGeom prst="rect">
            <a:avLst/>
          </a:prstGeom>
          <a:solidFill>
            <a:schemeClr val="accent1">
              <a:lumMod val="40000"/>
              <a:lumOff val="60000"/>
            </a:schemeClr>
          </a:solidFill>
        </p:spPr>
        <p:txBody>
          <a:bodyPr wrap="square" rtlCol="0">
            <a:spAutoFit/>
          </a:bodyPr>
          <a:lstStyle/>
          <a:p>
            <a:r>
              <a:rPr lang="en-GB" dirty="0">
                <a:latin typeface="Arial" panose="020B0604020202020204" pitchFamily="34" charset="0"/>
                <a:cs typeface="Arial" panose="020B0604020202020204" pitchFamily="34" charset="0"/>
              </a:rPr>
              <a:t>This is a crude example to illustrate what I mean about showing your results nicely to its fullest glory.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Notice the page number has been formatted accordingly to the width of the page, instead of it being on the length to ensure consistency in the page number position if the document was printed.</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Markers appreciate this level of eye-for-detail and are not above being sympathetic in awarding extra marks for quality in presentation.</a:t>
            </a:r>
          </a:p>
        </p:txBody>
      </p:sp>
      <p:sp>
        <p:nvSpPr>
          <p:cNvPr id="17" name="TextBox 16">
            <a:extLst>
              <a:ext uri="{FF2B5EF4-FFF2-40B4-BE49-F238E27FC236}">
                <a16:creationId xmlns:a16="http://schemas.microsoft.com/office/drawing/2014/main" id="{48B1B47D-459E-B035-AF7E-A2BE70725780}"/>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18" name="TextBox 17">
            <a:extLst>
              <a:ext uri="{FF2B5EF4-FFF2-40B4-BE49-F238E27FC236}">
                <a16:creationId xmlns:a16="http://schemas.microsoft.com/office/drawing/2014/main" id="{31C86573-A752-D6A4-4C87-F512B91E7086}"/>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Readability of outputs and formatting of pages [2]</a:t>
            </a:r>
          </a:p>
        </p:txBody>
      </p:sp>
    </p:spTree>
    <p:extLst>
      <p:ext uri="{BB962C8B-B14F-4D97-AF65-F5344CB8AC3E}">
        <p14:creationId xmlns:p14="http://schemas.microsoft.com/office/powerpoint/2010/main" val="2428792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64891C-5BE0-4ACE-9DE1-1B826977C637}"/>
              </a:ext>
            </a:extLst>
          </p:cNvPr>
          <p:cNvPicPr>
            <a:picLocks noChangeAspect="1"/>
          </p:cNvPicPr>
          <p:nvPr/>
        </p:nvPicPr>
        <p:blipFill>
          <a:blip r:embed="rId2"/>
          <a:srcRect l="1303" r="1303"/>
          <a:stretch/>
        </p:blipFill>
        <p:spPr>
          <a:xfrm>
            <a:off x="560002" y="1015676"/>
            <a:ext cx="10493821" cy="4251653"/>
          </a:xfrm>
          <a:prstGeom prst="rect">
            <a:avLst/>
          </a:prstGeom>
        </p:spPr>
      </p:pic>
      <p:sp>
        <p:nvSpPr>
          <p:cNvPr id="4" name="TextBox 3">
            <a:extLst>
              <a:ext uri="{FF2B5EF4-FFF2-40B4-BE49-F238E27FC236}">
                <a16:creationId xmlns:a16="http://schemas.microsoft.com/office/drawing/2014/main" id="{B4BB970E-DAAD-B406-4C5D-76B3097C1029}"/>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8B2031EB-E180-5BB7-B1C8-C80971584CED}"/>
              </a:ext>
            </a:extLst>
          </p:cNvPr>
          <p:cNvSpPr txBox="1"/>
          <p:nvPr/>
        </p:nvSpPr>
        <p:spPr>
          <a:xfrm>
            <a:off x="129785" y="471629"/>
            <a:ext cx="6618256"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Avoid violating the core assumptions behind these analytical techniques</a:t>
            </a:r>
          </a:p>
        </p:txBody>
      </p:sp>
      <p:sp>
        <p:nvSpPr>
          <p:cNvPr id="6" name="Slide Number Placeholder 3">
            <a:extLst>
              <a:ext uri="{FF2B5EF4-FFF2-40B4-BE49-F238E27FC236}">
                <a16:creationId xmlns:a16="http://schemas.microsoft.com/office/drawing/2014/main" id="{3621E608-1BCC-F341-E4EC-23B75AD58C0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FBE04DE4-0245-EFF3-7FFD-4BAAD887A43A}"/>
              </a:ext>
            </a:extLst>
          </p:cNvPr>
          <p:cNvSpPr txBox="1"/>
          <p:nvPr/>
        </p:nvSpPr>
        <p:spPr>
          <a:xfrm>
            <a:off x="560001" y="5498251"/>
            <a:ext cx="10493821" cy="830997"/>
          </a:xfrm>
          <a:prstGeom prst="rect">
            <a:avLst/>
          </a:prstGeom>
          <a:noFill/>
        </p:spPr>
        <p:txBody>
          <a:bodyPr wrap="square" rtlCol="0">
            <a:spAutoFit/>
          </a:bodyPr>
          <a:lstStyle/>
          <a:p>
            <a:pPr marL="285750" indent="-285750">
              <a:buFont typeface="Arial" panose="020B0604020202020204" pitchFamily="34" charset="0"/>
              <a:buChar char="•"/>
            </a:pPr>
            <a:r>
              <a:rPr lang="en-GB" sz="1200" dirty="0">
                <a:latin typeface="Arial" panose="020B0604020202020204" pitchFamily="34" charset="0"/>
                <a:cs typeface="Arial" panose="020B0604020202020204" pitchFamily="34" charset="0"/>
              </a:rPr>
              <a:t>Any violation of the core assumptions – whether it be data-related, or distributional will be considered as a critical error. </a:t>
            </a:r>
          </a:p>
          <a:p>
            <a:pPr marL="285750" indent="-285750">
              <a:buFont typeface="Arial" panose="020B0604020202020204" pitchFamily="34" charset="0"/>
              <a:buChar char="•"/>
            </a:pPr>
            <a:r>
              <a:rPr lang="en-GB" sz="1200" dirty="0">
                <a:latin typeface="Arial" panose="020B0604020202020204" pitchFamily="34" charset="0"/>
                <a:cs typeface="Arial" panose="020B0604020202020204" pitchFamily="34" charset="0"/>
              </a:rPr>
              <a:t>Marks will be deducted accordingly. It should be noted that your marks are capped at 68/69. Meaning you won’t be able to achieve anything past a 68/69</a:t>
            </a:r>
          </a:p>
          <a:p>
            <a:pPr marL="285750" indent="-285750">
              <a:buFont typeface="Arial" panose="020B0604020202020204" pitchFamily="34" charset="0"/>
              <a:buChar char="•"/>
            </a:pPr>
            <a:r>
              <a:rPr lang="en-GB" sz="1200" dirty="0">
                <a:latin typeface="Arial" panose="020B0604020202020204" pitchFamily="34" charset="0"/>
                <a:cs typeface="Arial" panose="020B0604020202020204" pitchFamily="34" charset="0"/>
              </a:rPr>
              <a:t>If it’s horrible violation, to such an extent its irredeemable, then in such scenario can potentially lead to a failing grade. </a:t>
            </a:r>
          </a:p>
        </p:txBody>
      </p:sp>
      <p:sp>
        <p:nvSpPr>
          <p:cNvPr id="2" name="TextBox 1">
            <a:extLst>
              <a:ext uri="{FF2B5EF4-FFF2-40B4-BE49-F238E27FC236}">
                <a16:creationId xmlns:a16="http://schemas.microsoft.com/office/drawing/2014/main" id="{88E7420E-8AC5-8E75-02B5-1E162F4BEE44}"/>
              </a:ext>
            </a:extLst>
          </p:cNvPr>
          <p:cNvSpPr txBox="1"/>
          <p:nvPr/>
        </p:nvSpPr>
        <p:spPr>
          <a:xfrm>
            <a:off x="9370142" y="89363"/>
            <a:ext cx="2644570" cy="369332"/>
          </a:xfrm>
          <a:prstGeom prst="rect">
            <a:avLst/>
          </a:prstGeom>
          <a:solidFill>
            <a:srgbClr val="FF0000"/>
          </a:solidFill>
        </p:spPr>
        <p:txBody>
          <a:bodyPr wrap="none" rtlCol="0">
            <a:spAutoFit/>
          </a:bodyPr>
          <a:lstStyle/>
          <a:p>
            <a:r>
              <a:rPr lang="en-GB" b="1" dirty="0"/>
              <a:t>It’s a “Make” or “Break”</a:t>
            </a:r>
          </a:p>
        </p:txBody>
      </p:sp>
    </p:spTree>
    <p:extLst>
      <p:ext uri="{BB962C8B-B14F-4D97-AF65-F5344CB8AC3E}">
        <p14:creationId xmlns:p14="http://schemas.microsoft.com/office/powerpoint/2010/main" val="346665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25A7C-0AED-8F19-4DF2-A42A871EF802}"/>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01F2E300-9902-AD60-8B50-E826E926CF5B}"/>
              </a:ext>
            </a:extLst>
          </p:cNvPr>
          <p:cNvSpPr txBox="1"/>
          <p:nvPr/>
        </p:nvSpPr>
        <p:spPr>
          <a:xfrm>
            <a:off x="129785" y="471629"/>
            <a:ext cx="6618256" cy="523220"/>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to understand the structure of your dataset and due diligence in the data cleaning!</a:t>
            </a:r>
          </a:p>
        </p:txBody>
      </p:sp>
      <p:pic>
        <p:nvPicPr>
          <p:cNvPr id="5" name="Picture 4" descr="A map of a city&#10;&#10;AI-generated content may be incorrect.">
            <a:extLst>
              <a:ext uri="{FF2B5EF4-FFF2-40B4-BE49-F238E27FC236}">
                <a16:creationId xmlns:a16="http://schemas.microsoft.com/office/drawing/2014/main" id="{01D17226-81F6-40C8-5DAF-19FBF3D8A21F}"/>
              </a:ext>
            </a:extLst>
          </p:cNvPr>
          <p:cNvPicPr>
            <a:picLocks noChangeAspect="1"/>
          </p:cNvPicPr>
          <p:nvPr/>
        </p:nvPicPr>
        <p:blipFill>
          <a:blip r:embed="rId2"/>
          <a:stretch>
            <a:fillRect/>
          </a:stretch>
        </p:blipFill>
        <p:spPr>
          <a:xfrm>
            <a:off x="129785" y="1171254"/>
            <a:ext cx="4657972" cy="5415904"/>
          </a:xfrm>
          <a:prstGeom prst="rect">
            <a:avLst/>
          </a:prstGeom>
        </p:spPr>
      </p:pic>
      <p:sp>
        <p:nvSpPr>
          <p:cNvPr id="6" name="TextBox 5">
            <a:extLst>
              <a:ext uri="{FF2B5EF4-FFF2-40B4-BE49-F238E27FC236}">
                <a16:creationId xmlns:a16="http://schemas.microsoft.com/office/drawing/2014/main" id="{8F3F138B-971F-16EF-6137-F11FB9038C89}"/>
              </a:ext>
            </a:extLst>
          </p:cNvPr>
          <p:cNvSpPr txBox="1"/>
          <p:nvPr/>
        </p:nvSpPr>
        <p:spPr>
          <a:xfrm>
            <a:off x="5095982" y="1171254"/>
            <a:ext cx="6848257" cy="4247317"/>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Make sure the orientation of you layer and points are correct</a:t>
            </a: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Make sure longitude and latitude are in correct order, and not flipped or mirrored!</a:t>
            </a: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Make sure to use the correct Coordinate Reference System (CRS)</a:t>
            </a: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If the data quality is poor for the source – especially with the points – clean it to the best of your by removing the broken points. </a:t>
            </a:r>
            <a:r>
              <a:rPr lang="en-GB" b="1" dirty="0">
                <a:latin typeface="Arial" panose="020B0604020202020204" pitchFamily="34" charset="0"/>
                <a:cs typeface="Arial" panose="020B0604020202020204" pitchFamily="34" charset="0"/>
              </a:rPr>
              <a:t>DO NOT ATTEMPT TO ALTER THE POINTS IN ANYWAY AS YOU RISK INTRODUCING MORE PROBLEMS</a:t>
            </a:r>
            <a:r>
              <a:rPr lang="en-GB" dirty="0">
                <a:latin typeface="Arial" panose="020B0604020202020204" pitchFamily="34" charset="0"/>
                <a:cs typeface="Arial" panose="020B0604020202020204" pitchFamily="34" charset="0"/>
              </a:rPr>
              <a:t>.</a:t>
            </a: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Shapefiles for areas as well, after you’ve cleaned them and linked with non-spatial data shouldn’t have holes in them  </a:t>
            </a:r>
          </a:p>
        </p:txBody>
      </p:sp>
      <p:sp>
        <p:nvSpPr>
          <p:cNvPr id="7" name="TextBox 6">
            <a:extLst>
              <a:ext uri="{FF2B5EF4-FFF2-40B4-BE49-F238E27FC236}">
                <a16:creationId xmlns:a16="http://schemas.microsoft.com/office/drawing/2014/main" id="{C4804E6C-C843-545F-B2FE-5338198A629B}"/>
              </a:ext>
            </a:extLst>
          </p:cNvPr>
          <p:cNvSpPr txBox="1"/>
          <p:nvPr/>
        </p:nvSpPr>
        <p:spPr>
          <a:xfrm>
            <a:off x="9370142" y="89363"/>
            <a:ext cx="2644570" cy="369332"/>
          </a:xfrm>
          <a:prstGeom prst="rect">
            <a:avLst/>
          </a:prstGeom>
          <a:solidFill>
            <a:srgbClr val="FF0000"/>
          </a:solidFill>
        </p:spPr>
        <p:txBody>
          <a:bodyPr wrap="none" rtlCol="0">
            <a:spAutoFit/>
          </a:bodyPr>
          <a:lstStyle/>
          <a:p>
            <a:r>
              <a:rPr lang="en-GB" b="1" dirty="0"/>
              <a:t>It’s a “Make” or “Break”</a:t>
            </a:r>
          </a:p>
        </p:txBody>
      </p:sp>
      <p:sp>
        <p:nvSpPr>
          <p:cNvPr id="8" name="TextBox 7">
            <a:extLst>
              <a:ext uri="{FF2B5EF4-FFF2-40B4-BE49-F238E27FC236}">
                <a16:creationId xmlns:a16="http://schemas.microsoft.com/office/drawing/2014/main" id="{3B8B3789-C132-8250-D948-1FC9F7AD8D5C}"/>
              </a:ext>
            </a:extLst>
          </p:cNvPr>
          <p:cNvSpPr txBox="1"/>
          <p:nvPr/>
        </p:nvSpPr>
        <p:spPr>
          <a:xfrm>
            <a:off x="5095981" y="5618917"/>
            <a:ext cx="6848257" cy="830997"/>
          </a:xfrm>
          <a:prstGeom prst="rect">
            <a:avLst/>
          </a:prstGeom>
          <a:noFill/>
        </p:spPr>
        <p:txBody>
          <a:bodyPr wrap="square" rtlCol="0">
            <a:spAutoFit/>
          </a:bodyPr>
          <a:lstStyle/>
          <a:p>
            <a:pPr marL="285750" indent="-285750">
              <a:buFont typeface="Arial" panose="020B0604020202020204" pitchFamily="34" charset="0"/>
              <a:buChar char="•"/>
            </a:pPr>
            <a:r>
              <a:rPr lang="en-GB" sz="1200" dirty="0">
                <a:latin typeface="Arial" panose="020B0604020202020204" pitchFamily="34" charset="0"/>
                <a:cs typeface="Arial" panose="020B0604020202020204" pitchFamily="34" charset="0"/>
              </a:rPr>
              <a:t>If you run an analysis with these problems, them it means that you have not learned anything on stuff we’ve covered together on data handling. </a:t>
            </a:r>
          </a:p>
          <a:p>
            <a:pPr marL="285750" indent="-285750">
              <a:buFont typeface="Arial" panose="020B0604020202020204" pitchFamily="34" charset="0"/>
              <a:buChar char="•"/>
            </a:pPr>
            <a:r>
              <a:rPr lang="en-GB" sz="1200" dirty="0">
                <a:latin typeface="Arial" panose="020B0604020202020204" pitchFamily="34" charset="0"/>
                <a:cs typeface="Arial" panose="020B0604020202020204" pitchFamily="34" charset="0"/>
              </a:rPr>
              <a:t>I consider this to be a critical error, which compromises the result. This type of horrible mistake, in my view, is irredeemable, so in such scenario we are look at a failing grade. </a:t>
            </a:r>
          </a:p>
        </p:txBody>
      </p:sp>
      <p:sp>
        <p:nvSpPr>
          <p:cNvPr id="9" name="Slide Number Placeholder 3">
            <a:extLst>
              <a:ext uri="{FF2B5EF4-FFF2-40B4-BE49-F238E27FC236}">
                <a16:creationId xmlns:a16="http://schemas.microsoft.com/office/drawing/2014/main" id="{A276BCE0-D656-4E1B-EC50-162F8F5B9BE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85146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F1D5BE8-BC80-AA47-82BE-6A08A7147557}"/>
              </a:ext>
            </a:extLst>
          </p:cNvPr>
          <p:cNvGraphicFramePr>
            <a:graphicFrameLocks noGrp="1"/>
          </p:cNvGraphicFramePr>
          <p:nvPr>
            <p:extLst>
              <p:ext uri="{D42A27DB-BD31-4B8C-83A1-F6EECF244321}">
                <p14:modId xmlns:p14="http://schemas.microsoft.com/office/powerpoint/2010/main" val="2943555858"/>
              </p:ext>
            </p:extLst>
          </p:nvPr>
        </p:nvGraphicFramePr>
        <p:xfrm>
          <a:off x="1511215" y="1112108"/>
          <a:ext cx="9169570" cy="4831491"/>
        </p:xfrm>
        <a:graphic>
          <a:graphicData uri="http://schemas.openxmlformats.org/drawingml/2006/table">
            <a:tbl>
              <a:tblPr firstRow="1" firstCol="1"/>
              <a:tblGrid>
                <a:gridCol w="861664">
                  <a:extLst>
                    <a:ext uri="{9D8B030D-6E8A-4147-A177-3AD203B41FA5}">
                      <a16:colId xmlns:a16="http://schemas.microsoft.com/office/drawing/2014/main" val="196724306"/>
                    </a:ext>
                  </a:extLst>
                </a:gridCol>
                <a:gridCol w="8307906">
                  <a:extLst>
                    <a:ext uri="{9D8B030D-6E8A-4147-A177-3AD203B41FA5}">
                      <a16:colId xmlns:a16="http://schemas.microsoft.com/office/drawing/2014/main" val="3443358780"/>
                    </a:ext>
                  </a:extLst>
                </a:gridCol>
              </a:tblGrid>
              <a:tr h="338637">
                <a:tc>
                  <a:txBody>
                    <a:bodyPr/>
                    <a:lstStyle/>
                    <a:p>
                      <a:pPr algn="ctr">
                        <a:lnSpc>
                          <a:spcPct val="107000"/>
                        </a:lnSpc>
                        <a:spcAft>
                          <a:spcPts val="0"/>
                        </a:spcAft>
                      </a:pPr>
                      <a:r>
                        <a:rPr lang="en-US"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a:t>
                      </a:r>
                      <a:endPar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Weekly Topics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779291"/>
                  </a:ext>
                </a:extLst>
              </a:tr>
              <a:tr h="51629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Analysis for Data Science</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28355662"/>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2</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Graphical Representation of Spatial Data</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981839914"/>
                  </a:ext>
                </a:extLst>
              </a:tr>
              <a:tr h="391803">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3</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Autocorrelation</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6610102"/>
                  </a:ext>
                </a:extLst>
              </a:tr>
              <a:tr h="41516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4</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 (Qualitative approach)</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10377556"/>
                  </a:ext>
                </a:extLst>
              </a:tr>
              <a:tr h="506207">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5</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II (Quantitative approach)</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281373188"/>
                  </a:ext>
                </a:extLst>
              </a:tr>
              <a:tr h="478066">
                <a:tc gridSpan="2">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                                                                    </a:t>
                      </a:r>
                      <a:r>
                        <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Reading Week (Assessment)</a:t>
                      </a:r>
                    </a:p>
                  </a:txBody>
                  <a:tcPr marL="98567" marR="98567" marT="49283" marB="492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542587960"/>
                  </a:ext>
                </a:extLst>
              </a:tr>
              <a:tr h="43187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6</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Geostatistics using Kriging</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308780297"/>
                  </a:ext>
                </a:extLst>
              </a:tr>
              <a:tr h="435201">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7</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 (Spatial Lag &amp; Error Models)</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94767056"/>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8</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II (Geographically Weighted Regression)</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40029193"/>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9</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III (Spatial Risk Models)</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604316733"/>
                  </a:ext>
                </a:extLst>
              </a:tr>
              <a:tr h="391803">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10</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Summary of GEOG0114</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21237072"/>
                  </a:ext>
                </a:extLst>
              </a:tr>
            </a:tbl>
          </a:graphicData>
        </a:graphic>
      </p:graphicFrame>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742982" y="123568"/>
            <a:ext cx="9357139" cy="803189"/>
          </a:xfr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What have we covered in the last 9 weeks…</a:t>
            </a:r>
          </a:p>
        </p:txBody>
      </p:sp>
      <p:sp>
        <p:nvSpPr>
          <p:cNvPr id="8" name="Slide Number Placeholder 3">
            <a:extLst>
              <a:ext uri="{FF2B5EF4-FFF2-40B4-BE49-F238E27FC236}">
                <a16:creationId xmlns:a16="http://schemas.microsoft.com/office/drawing/2014/main" id="{D27A3490-62E4-63CF-F695-72526984BF0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2411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DC65E8-627B-659A-8096-E327DC923301}"/>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47354ABC-C2B0-1F65-856F-34064A3D9209}"/>
              </a:ext>
            </a:extLst>
          </p:cNvPr>
          <p:cNvSpPr txBox="1"/>
          <p:nvPr/>
        </p:nvSpPr>
        <p:spPr>
          <a:xfrm>
            <a:off x="129785" y="471629"/>
            <a:ext cx="6618256"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Use of Generative AI (e.g., ChatGPT) and References [1]</a:t>
            </a:r>
          </a:p>
        </p:txBody>
      </p:sp>
      <p:pic>
        <p:nvPicPr>
          <p:cNvPr id="5" name="Picture 4" descr="A screenshot of a computer&#10;&#10;Description automatically generated">
            <a:extLst>
              <a:ext uri="{FF2B5EF4-FFF2-40B4-BE49-F238E27FC236}">
                <a16:creationId xmlns:a16="http://schemas.microsoft.com/office/drawing/2014/main" id="{9CDD8276-F0B0-2A04-1EA0-1FA1C68618A9}"/>
              </a:ext>
            </a:extLst>
          </p:cNvPr>
          <p:cNvPicPr>
            <a:picLocks noChangeAspect="1"/>
          </p:cNvPicPr>
          <p:nvPr/>
        </p:nvPicPr>
        <p:blipFill>
          <a:blip r:embed="rId2"/>
          <a:stretch>
            <a:fillRect/>
          </a:stretch>
        </p:blipFill>
        <p:spPr>
          <a:xfrm>
            <a:off x="7257328" y="104172"/>
            <a:ext cx="4399774" cy="6608426"/>
          </a:xfrm>
          <a:prstGeom prst="rect">
            <a:avLst/>
          </a:prstGeom>
        </p:spPr>
      </p:pic>
      <p:sp>
        <p:nvSpPr>
          <p:cNvPr id="6" name="TextBox 5">
            <a:extLst>
              <a:ext uri="{FF2B5EF4-FFF2-40B4-BE49-F238E27FC236}">
                <a16:creationId xmlns:a16="http://schemas.microsoft.com/office/drawing/2014/main" id="{4F771D49-1AFE-BE21-9B16-A8E9B04956E4}"/>
              </a:ext>
            </a:extLst>
          </p:cNvPr>
          <p:cNvSpPr txBox="1"/>
          <p:nvPr/>
        </p:nvSpPr>
        <p:spPr>
          <a:xfrm>
            <a:off x="129784" y="982283"/>
            <a:ext cx="6618255" cy="1077218"/>
          </a:xfrm>
          <a:prstGeom prst="rect">
            <a:avLst/>
          </a:prstGeom>
          <a:solidFill>
            <a:schemeClr val="accent1">
              <a:lumMod val="40000"/>
              <a:lumOff val="60000"/>
            </a:schemeClr>
          </a:solidFill>
        </p:spPr>
        <p:txBody>
          <a:bodyPr wrap="square" rtlCol="0">
            <a:spAutoFit/>
          </a:bodyPr>
          <a:lstStyle/>
          <a:p>
            <a:r>
              <a:rPr lang="en-GB" sz="1600" b="0" i="0" u="none" strike="noStrike" dirty="0">
                <a:solidFill>
                  <a:srgbClr val="000000"/>
                </a:solidFill>
                <a:effectLst/>
                <a:latin typeface="Arial" panose="020B0604020202020204" pitchFamily="34" charset="0"/>
              </a:rPr>
              <a:t>If you're using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to </a:t>
            </a:r>
            <a:r>
              <a:rPr lang="en-GB" sz="1600" b="1" i="0" u="none" strike="noStrike" dirty="0">
                <a:solidFill>
                  <a:srgbClr val="000000"/>
                </a:solidFill>
                <a:effectLst/>
                <a:latin typeface="Arial" panose="020B0604020202020204" pitchFamily="34" charset="0"/>
              </a:rPr>
              <a:t>assist</a:t>
            </a:r>
            <a:r>
              <a:rPr lang="en-GB" sz="1600" b="0" i="0" u="none" strike="noStrike" dirty="0">
                <a:solidFill>
                  <a:srgbClr val="000000"/>
                </a:solidFill>
                <a:effectLst/>
                <a:latin typeface="Arial" panose="020B0604020202020204" pitchFamily="34" charset="0"/>
              </a:rPr>
              <a:t> or </a:t>
            </a:r>
            <a:r>
              <a:rPr lang="en-GB" sz="1600" b="1" i="0" u="none" strike="noStrike" dirty="0">
                <a:solidFill>
                  <a:srgbClr val="000000"/>
                </a:solidFill>
                <a:effectLst/>
                <a:latin typeface="Arial" panose="020B0604020202020204" pitchFamily="34" charset="0"/>
              </a:rPr>
              <a:t>troubleshoot</a:t>
            </a:r>
            <a:r>
              <a:rPr lang="en-GB" sz="1600" b="0" i="0" u="none" strike="noStrike" dirty="0">
                <a:solidFill>
                  <a:srgbClr val="000000"/>
                </a:solidFill>
                <a:effectLst/>
                <a:latin typeface="Arial" panose="020B0604020202020204" pitchFamily="34" charset="0"/>
              </a:rPr>
              <a:t> with the R coding part of the assessment, that's perfectly fine. You just need to </a:t>
            </a:r>
            <a:r>
              <a:rPr lang="en-GB" sz="1600" b="1" i="0" u="none" strike="noStrike" dirty="0">
                <a:solidFill>
                  <a:srgbClr val="000000"/>
                </a:solidFill>
                <a:effectLst/>
                <a:latin typeface="Arial" panose="020B0604020202020204" pitchFamily="34" charset="0"/>
              </a:rPr>
              <a:t>acknowledge</a:t>
            </a:r>
            <a:r>
              <a:rPr lang="en-GB" sz="1600" b="0" i="0" u="none" strike="noStrike" dirty="0">
                <a:solidFill>
                  <a:srgbClr val="000000"/>
                </a:solidFill>
                <a:effectLst/>
                <a:latin typeface="Arial" panose="020B0604020202020204" pitchFamily="34" charset="0"/>
              </a:rPr>
              <a:t> the use of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in your methodology section, especially if it was used for straightforward tasks like data cleaning or manipulation.</a:t>
            </a:r>
            <a:endParaRPr lang="en-GB" sz="1600" dirty="0"/>
          </a:p>
        </p:txBody>
      </p:sp>
      <p:sp>
        <p:nvSpPr>
          <p:cNvPr id="7" name="TextBox 6">
            <a:extLst>
              <a:ext uri="{FF2B5EF4-FFF2-40B4-BE49-F238E27FC236}">
                <a16:creationId xmlns:a16="http://schemas.microsoft.com/office/drawing/2014/main" id="{0E58E761-E36A-D0D1-A85D-7DBBC051DE32}"/>
              </a:ext>
            </a:extLst>
          </p:cNvPr>
          <p:cNvSpPr txBox="1"/>
          <p:nvPr/>
        </p:nvSpPr>
        <p:spPr>
          <a:xfrm>
            <a:off x="129784" y="2262378"/>
            <a:ext cx="6780301" cy="584775"/>
          </a:xfrm>
          <a:prstGeom prst="rect">
            <a:avLst/>
          </a:prstGeom>
          <a:noFill/>
        </p:spPr>
        <p:txBody>
          <a:bodyPr wrap="square" rtlCol="0">
            <a:spAutoFit/>
          </a:bodyPr>
          <a:lstStyle/>
          <a:p>
            <a:r>
              <a:rPr lang="en-US" sz="1600" dirty="0">
                <a:effectLst/>
                <a:latin typeface="Arial" panose="020B0604020202020204" pitchFamily="34" charset="0"/>
                <a:ea typeface="Calibri" panose="020F0502020204030204" pitchFamily="34" charset="0"/>
              </a:rPr>
              <a:t>“</a:t>
            </a:r>
            <a:r>
              <a:rPr lang="en-US" sz="1600" i="1" dirty="0">
                <a:effectLst/>
                <a:latin typeface="Arial" panose="020B0604020202020204" pitchFamily="34" charset="0"/>
                <a:ea typeface="Calibri" panose="020F0502020204030204" pitchFamily="34" charset="0"/>
              </a:rPr>
              <a:t>I</a:t>
            </a:r>
            <a:r>
              <a:rPr lang="en-US" sz="1600" i="1" spc="-4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acknowledge</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the</a:t>
            </a:r>
            <a:r>
              <a:rPr lang="en-US" sz="1600" i="1" spc="-4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use</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of</a:t>
            </a:r>
            <a:r>
              <a:rPr lang="en-US" sz="1600" i="1" spc="-6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ChatGPT</a:t>
            </a:r>
            <a:r>
              <a:rPr lang="en-US" sz="1600" i="1" spc="-2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a:t>
            </a:r>
            <a:r>
              <a:rPr lang="en-US" sz="1600" b="1" i="1" dirty="0">
                <a:effectLst/>
                <a:latin typeface="Arial" panose="020B0604020202020204" pitchFamily="34" charset="0"/>
                <a:ea typeface="Calibri" panose="020F0502020204030204" pitchFamily="34" charset="0"/>
              </a:rPr>
              <a:t>https://</a:t>
            </a:r>
            <a:r>
              <a:rPr lang="en-US" sz="1600" b="1" i="1" dirty="0" err="1">
                <a:effectLst/>
                <a:latin typeface="Arial" panose="020B0604020202020204" pitchFamily="34" charset="0"/>
                <a:ea typeface="Calibri" panose="020F0502020204030204" pitchFamily="34" charset="0"/>
              </a:rPr>
              <a:t>chatgpt.com</a:t>
            </a:r>
            <a:r>
              <a:rPr lang="en-US" sz="1600" b="1" i="1" dirty="0">
                <a:effectLst/>
                <a:latin typeface="Arial" panose="020B0604020202020204" pitchFamily="34" charset="0"/>
                <a:ea typeface="Calibri" panose="020F0502020204030204" pitchFamily="34" charset="0"/>
              </a:rPr>
              <a:t>/</a:t>
            </a:r>
            <a:r>
              <a:rPr lang="en-US" sz="1600" i="1" dirty="0">
                <a:effectLst/>
                <a:latin typeface="Arial" panose="020B0604020202020204" pitchFamily="34" charset="0"/>
                <a:ea typeface="Calibri" panose="020F0502020204030204" pitchFamily="34" charset="0"/>
              </a:rPr>
              <a:t>)</a:t>
            </a:r>
            <a:r>
              <a:rPr lang="en-US" sz="1600" i="1" spc="-4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to</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improve</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my</a:t>
            </a:r>
            <a:r>
              <a:rPr lang="en-US" sz="1600" i="1" spc="-40" dirty="0">
                <a:effectLst/>
                <a:latin typeface="Arial" panose="020B0604020202020204" pitchFamily="34" charset="0"/>
                <a:ea typeface="Calibri" panose="020F0502020204030204" pitchFamily="34" charset="0"/>
              </a:rPr>
              <a:t> </a:t>
            </a:r>
            <a:r>
              <a:rPr lang="en-US" sz="1600" i="1" spc="-10" dirty="0">
                <a:effectLst/>
                <a:latin typeface="Arial" panose="020B0604020202020204" pitchFamily="34" charset="0"/>
                <a:ea typeface="Calibri" panose="020F0502020204030204" pitchFamily="34" charset="0"/>
              </a:rPr>
              <a:t>writing, and assistance with R coding</a:t>
            </a:r>
            <a:r>
              <a:rPr lang="en-US" sz="1600" spc="-10" dirty="0">
                <a:effectLst/>
                <a:latin typeface="Arial" panose="020B0604020202020204" pitchFamily="34" charset="0"/>
                <a:ea typeface="Calibri" panose="020F0502020204030204" pitchFamily="34" charset="0"/>
              </a:rPr>
              <a:t>”</a:t>
            </a:r>
            <a:endParaRPr lang="en-GB" sz="1600" dirty="0"/>
          </a:p>
        </p:txBody>
      </p:sp>
      <p:sp>
        <p:nvSpPr>
          <p:cNvPr id="8" name="TextBox 7">
            <a:extLst>
              <a:ext uri="{FF2B5EF4-FFF2-40B4-BE49-F238E27FC236}">
                <a16:creationId xmlns:a16="http://schemas.microsoft.com/office/drawing/2014/main" id="{92A8FBE9-9F3E-2E80-F00A-8AAC21EAF23A}"/>
              </a:ext>
            </a:extLst>
          </p:cNvPr>
          <p:cNvSpPr txBox="1"/>
          <p:nvPr/>
        </p:nvSpPr>
        <p:spPr>
          <a:xfrm>
            <a:off x="129784" y="3003864"/>
            <a:ext cx="6618255" cy="1323439"/>
          </a:xfrm>
          <a:prstGeom prst="rect">
            <a:avLst/>
          </a:prstGeom>
          <a:solidFill>
            <a:schemeClr val="accent1">
              <a:lumMod val="40000"/>
              <a:lumOff val="60000"/>
            </a:schemeClr>
          </a:solidFill>
        </p:spPr>
        <p:txBody>
          <a:bodyPr wrap="square" rtlCol="0">
            <a:spAutoFit/>
          </a:bodyPr>
          <a:lstStyle/>
          <a:p>
            <a:r>
              <a:rPr lang="en-GB" sz="1600" b="0" i="0" u="none" strike="noStrike" dirty="0">
                <a:solidFill>
                  <a:srgbClr val="000000"/>
                </a:solidFill>
                <a:effectLst/>
                <a:latin typeface="Arial" panose="020B0604020202020204" pitchFamily="34" charset="0"/>
              </a:rPr>
              <a:t>However, if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was used for more significant contributions, such as getting information to describe the statistical methodology or modelling approach, you must provide a proper citation. UCL offers guidelines on how to cite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in such cases. For example, if I asked ChatGPT the following:</a:t>
            </a:r>
            <a:endParaRPr lang="en-GB" sz="1600" dirty="0"/>
          </a:p>
        </p:txBody>
      </p:sp>
      <p:sp>
        <p:nvSpPr>
          <p:cNvPr id="9" name="TextBox 8">
            <a:extLst>
              <a:ext uri="{FF2B5EF4-FFF2-40B4-BE49-F238E27FC236}">
                <a16:creationId xmlns:a16="http://schemas.microsoft.com/office/drawing/2014/main" id="{818F76E7-9F18-EEB2-52D9-5AD7A77D029E}"/>
              </a:ext>
            </a:extLst>
          </p:cNvPr>
          <p:cNvSpPr txBox="1"/>
          <p:nvPr/>
        </p:nvSpPr>
        <p:spPr>
          <a:xfrm>
            <a:off x="129784" y="4484014"/>
            <a:ext cx="6780301" cy="338554"/>
          </a:xfrm>
          <a:prstGeom prst="rect">
            <a:avLst/>
          </a:prstGeom>
          <a:noFill/>
        </p:spPr>
        <p:txBody>
          <a:bodyPr wrap="square" rtlCol="0">
            <a:spAutoFit/>
          </a:bodyPr>
          <a:lstStyle/>
          <a:p>
            <a:r>
              <a:rPr lang="en-US" sz="1600" dirty="0">
                <a:effectLst/>
                <a:latin typeface="Arial" panose="020B0604020202020204" pitchFamily="34" charset="0"/>
                <a:ea typeface="Calibri" panose="020F0502020204030204" pitchFamily="34" charset="0"/>
              </a:rPr>
              <a:t>“</a:t>
            </a:r>
            <a:r>
              <a:rPr lang="en-GB" sz="1600" b="0" i="1" u="none" strike="noStrike" dirty="0">
                <a:solidFill>
                  <a:srgbClr val="000000"/>
                </a:solidFill>
                <a:effectLst/>
                <a:latin typeface="Arial" panose="020B0604020202020204" pitchFamily="34" charset="0"/>
              </a:rPr>
              <a:t>How to generate Stan Code for a Bayesian ICAR spatial risk model?</a:t>
            </a:r>
            <a:r>
              <a:rPr lang="en-US" sz="1600" spc="-10" dirty="0">
                <a:effectLst/>
                <a:latin typeface="Arial" panose="020B0604020202020204" pitchFamily="34" charset="0"/>
                <a:ea typeface="Calibri" panose="020F0502020204030204" pitchFamily="34" charset="0"/>
              </a:rPr>
              <a:t>”</a:t>
            </a:r>
            <a:endParaRPr lang="en-GB" sz="1600" dirty="0"/>
          </a:p>
        </p:txBody>
      </p:sp>
      <p:sp>
        <p:nvSpPr>
          <p:cNvPr id="10" name="TextBox 9">
            <a:extLst>
              <a:ext uri="{FF2B5EF4-FFF2-40B4-BE49-F238E27FC236}">
                <a16:creationId xmlns:a16="http://schemas.microsoft.com/office/drawing/2014/main" id="{CF0E965E-90E1-4717-8D8F-A1EDCEE7CB79}"/>
              </a:ext>
            </a:extLst>
          </p:cNvPr>
          <p:cNvSpPr txBox="1"/>
          <p:nvPr/>
        </p:nvSpPr>
        <p:spPr>
          <a:xfrm>
            <a:off x="210806" y="4886946"/>
            <a:ext cx="6618255" cy="1077218"/>
          </a:xfrm>
          <a:prstGeom prst="rect">
            <a:avLst/>
          </a:prstGeom>
          <a:solidFill>
            <a:schemeClr val="accent1">
              <a:lumMod val="40000"/>
              <a:lumOff val="60000"/>
            </a:schemeClr>
          </a:solidFill>
        </p:spPr>
        <p:txBody>
          <a:bodyPr wrap="square" rtlCol="0">
            <a:spAutoFit/>
          </a:bodyPr>
          <a:lstStyle/>
          <a:p>
            <a:r>
              <a:rPr lang="en-GB" sz="1600" b="1" i="0" u="none" strike="noStrike" dirty="0">
                <a:solidFill>
                  <a:srgbClr val="000000"/>
                </a:solidFill>
                <a:effectLst/>
                <a:latin typeface="Arial" panose="020B0604020202020204" pitchFamily="34" charset="0"/>
              </a:rPr>
              <a:t>How to generate Stan Code for a Bayesian ICAR spatial risk model? (2024). ChatGPT (GPT-4o). Wednesday, 27 November. Available at: </a:t>
            </a:r>
            <a:r>
              <a:rPr lang="en-GB" sz="1600" b="1" i="0" u="sng" strike="noStrike" dirty="0">
                <a:solidFill>
                  <a:srgbClr val="0086F0"/>
                </a:solidFill>
                <a:effectLst/>
                <a:latin typeface="Arial" panose="020B0604020202020204" pitchFamily="34" charset="0"/>
                <a:hlinkClick r:id="rId3" tooltip="Original URL:&#10;https://chatgpt.com/c/67471449-f31c-800c-a6e9-f22b554f7841&#10;&#10;Click to follow link."/>
              </a:rPr>
              <a:t>https://chatgpt.com/c/67471449-f31c-800c-a6e9-f22b554f7841</a:t>
            </a:r>
            <a:endParaRPr lang="en-GB" sz="1600" dirty="0"/>
          </a:p>
        </p:txBody>
      </p:sp>
      <p:sp>
        <p:nvSpPr>
          <p:cNvPr id="11" name="TextBox 10">
            <a:extLst>
              <a:ext uri="{FF2B5EF4-FFF2-40B4-BE49-F238E27FC236}">
                <a16:creationId xmlns:a16="http://schemas.microsoft.com/office/drawing/2014/main" id="{5C821953-AACE-0893-F4D7-4215F8597134}"/>
              </a:ext>
            </a:extLst>
          </p:cNvPr>
          <p:cNvSpPr txBox="1"/>
          <p:nvPr/>
        </p:nvSpPr>
        <p:spPr>
          <a:xfrm>
            <a:off x="141529" y="6189378"/>
            <a:ext cx="6976269" cy="523220"/>
          </a:xfrm>
          <a:prstGeom prst="rect">
            <a:avLst/>
          </a:prstGeom>
          <a:noFill/>
        </p:spPr>
        <p:txBody>
          <a:bodyPr wrap="none" rtlCol="0">
            <a:spAutoFit/>
          </a:bodyPr>
          <a:lstStyle/>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UCL Policy on referencing </a:t>
            </a:r>
            <a:r>
              <a:rPr lang="en-GB" sz="1400" dirty="0" err="1">
                <a:latin typeface="Arial" panose="020B0604020202020204" pitchFamily="34" charset="0"/>
                <a:cs typeface="Arial" panose="020B0604020202020204" pitchFamily="34" charset="0"/>
              </a:rPr>
              <a:t>GenAI</a:t>
            </a:r>
            <a:r>
              <a:rPr lang="en-GB" sz="1400"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hlinkClick r:id="rId4"/>
              </a:rPr>
              <a:t>[LINK]</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UCL Geography’s Policy on using </a:t>
            </a:r>
            <a:r>
              <a:rPr lang="en-GB" sz="1400" dirty="0" err="1">
                <a:latin typeface="Arial" panose="020B0604020202020204" pitchFamily="34" charset="0"/>
                <a:cs typeface="Arial" panose="020B0604020202020204" pitchFamily="34" charset="0"/>
              </a:rPr>
              <a:t>GenAI</a:t>
            </a:r>
            <a:r>
              <a:rPr lang="en-GB" sz="1400" dirty="0">
                <a:latin typeface="Arial" panose="020B0604020202020204" pitchFamily="34" charset="0"/>
                <a:cs typeface="Arial" panose="020B0604020202020204" pitchFamily="34" charset="0"/>
              </a:rPr>
              <a:t> in MSc assessments/Dissertations </a:t>
            </a:r>
            <a:r>
              <a:rPr lang="en-GB" sz="1400" dirty="0">
                <a:latin typeface="Arial" panose="020B0604020202020204" pitchFamily="34" charset="0"/>
                <a:cs typeface="Arial" panose="020B0604020202020204" pitchFamily="34" charset="0"/>
                <a:hlinkClick r:id="rId5"/>
              </a:rPr>
              <a:t>[LINK]</a:t>
            </a:r>
            <a:endParaRPr lang="en-GB" sz="1400" dirty="0">
              <a:latin typeface="Arial" panose="020B0604020202020204" pitchFamily="34" charset="0"/>
              <a:cs typeface="Arial" panose="020B0604020202020204" pitchFamily="34" charset="0"/>
            </a:endParaRPr>
          </a:p>
        </p:txBody>
      </p:sp>
      <p:sp>
        <p:nvSpPr>
          <p:cNvPr id="12" name="Slide Number Placeholder 3">
            <a:extLst>
              <a:ext uri="{FF2B5EF4-FFF2-40B4-BE49-F238E27FC236}">
                <a16:creationId xmlns:a16="http://schemas.microsoft.com/office/drawing/2014/main" id="{E11859C3-E04D-B23C-9288-60FCBA7063A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42191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E634FD-6B51-F692-EBE7-640CC8C97DA9}"/>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B818294C-99C0-C2F9-B252-30A8B615491D}"/>
              </a:ext>
            </a:extLst>
          </p:cNvPr>
          <p:cNvSpPr txBox="1"/>
          <p:nvPr/>
        </p:nvSpPr>
        <p:spPr>
          <a:xfrm>
            <a:off x="129785" y="471629"/>
            <a:ext cx="6618256"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Use of Generative AI (e.g., ChatGPT) and References [1]</a:t>
            </a:r>
          </a:p>
        </p:txBody>
      </p:sp>
      <p:sp>
        <p:nvSpPr>
          <p:cNvPr id="4" name="TextBox 3">
            <a:extLst>
              <a:ext uri="{FF2B5EF4-FFF2-40B4-BE49-F238E27FC236}">
                <a16:creationId xmlns:a16="http://schemas.microsoft.com/office/drawing/2014/main" id="{6B287A28-168C-ABDF-8D47-50EE8EFCB44F}"/>
              </a:ext>
            </a:extLst>
          </p:cNvPr>
          <p:cNvSpPr txBox="1"/>
          <p:nvPr/>
        </p:nvSpPr>
        <p:spPr>
          <a:xfrm>
            <a:off x="9370142" y="89363"/>
            <a:ext cx="2644570" cy="369332"/>
          </a:xfrm>
          <a:prstGeom prst="rect">
            <a:avLst/>
          </a:prstGeom>
          <a:solidFill>
            <a:srgbClr val="FF0000"/>
          </a:solidFill>
        </p:spPr>
        <p:txBody>
          <a:bodyPr wrap="none" rtlCol="0">
            <a:spAutoFit/>
          </a:bodyPr>
          <a:lstStyle/>
          <a:p>
            <a:r>
              <a:rPr lang="en-GB" b="1" dirty="0"/>
              <a:t>It’s a “Make” or “Break”</a:t>
            </a:r>
          </a:p>
        </p:txBody>
      </p:sp>
      <p:sp>
        <p:nvSpPr>
          <p:cNvPr id="5" name="TextBox 4">
            <a:extLst>
              <a:ext uri="{FF2B5EF4-FFF2-40B4-BE49-F238E27FC236}">
                <a16:creationId xmlns:a16="http://schemas.microsoft.com/office/drawing/2014/main" id="{50F96DF0-90D2-5487-2147-E30D111C1FEE}"/>
              </a:ext>
            </a:extLst>
          </p:cNvPr>
          <p:cNvSpPr txBox="1"/>
          <p:nvPr/>
        </p:nvSpPr>
        <p:spPr>
          <a:xfrm>
            <a:off x="202985" y="1715785"/>
            <a:ext cx="11811727" cy="1200329"/>
          </a:xfrm>
          <a:prstGeom prst="rect">
            <a:avLst/>
          </a:prstGeom>
          <a:noFill/>
        </p:spPr>
        <p:txBody>
          <a:bodyPr wrap="square" rtlCol="0">
            <a:spAutoFit/>
          </a:bodyPr>
          <a:lstStyle/>
          <a:p>
            <a:r>
              <a:rPr lang="en-GB" sz="3600" b="1" dirty="0"/>
              <a:t>DO NOT USE AI TO FULLY GENERATE YOUR REPORT OR REFERENCE LIST! </a:t>
            </a:r>
          </a:p>
        </p:txBody>
      </p:sp>
      <p:sp>
        <p:nvSpPr>
          <p:cNvPr id="6" name="TextBox 5">
            <a:extLst>
              <a:ext uri="{FF2B5EF4-FFF2-40B4-BE49-F238E27FC236}">
                <a16:creationId xmlns:a16="http://schemas.microsoft.com/office/drawing/2014/main" id="{78861D3F-0D92-0241-B420-E1EAFDE6DCC1}"/>
              </a:ext>
            </a:extLst>
          </p:cNvPr>
          <p:cNvSpPr txBox="1"/>
          <p:nvPr/>
        </p:nvSpPr>
        <p:spPr>
          <a:xfrm>
            <a:off x="202985" y="3477653"/>
            <a:ext cx="11885626" cy="461665"/>
          </a:xfrm>
          <a:prstGeom prst="rect">
            <a:avLst/>
          </a:prstGeom>
          <a:noFill/>
        </p:spPr>
        <p:txBody>
          <a:bodyPr wrap="none" rtlCol="0">
            <a:spAutoFit/>
          </a:bodyPr>
          <a:lstStyle/>
          <a:p>
            <a:r>
              <a:rPr lang="en-GB" sz="2400" dirty="0"/>
              <a:t>Automatic failure and UCL disciplinary action &amp; punishment would be taken against you. </a:t>
            </a:r>
          </a:p>
        </p:txBody>
      </p:sp>
      <p:sp>
        <p:nvSpPr>
          <p:cNvPr id="7" name="Slide Number Placeholder 3">
            <a:extLst>
              <a:ext uri="{FF2B5EF4-FFF2-40B4-BE49-F238E27FC236}">
                <a16:creationId xmlns:a16="http://schemas.microsoft.com/office/drawing/2014/main" id="{142A9592-4917-F7D3-4C6D-E11174C12E5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01085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C5280-C851-58D9-27F8-ABE7DDBE908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41E48EF-A54E-39C7-F822-880DB02C0E9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5C2906E2-AB79-4D30-19AF-D4DB3656953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EED357FF-767E-6B4A-297F-D3ECAFD942BE}"/>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References</a:t>
            </a:r>
          </a:p>
        </p:txBody>
      </p:sp>
      <p:sp>
        <p:nvSpPr>
          <p:cNvPr id="3" name="Slide Number Placeholder 3">
            <a:extLst>
              <a:ext uri="{FF2B5EF4-FFF2-40B4-BE49-F238E27FC236}">
                <a16:creationId xmlns:a16="http://schemas.microsoft.com/office/drawing/2014/main" id="{B7FCC973-5CE7-D54B-1401-AC881D04A9D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822356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32991956ea4_0_3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Use a Reference Management Tool</a:t>
            </a:r>
            <a:endParaRPr/>
          </a:p>
        </p:txBody>
      </p:sp>
      <p:sp>
        <p:nvSpPr>
          <p:cNvPr id="272" name="Google Shape;272;g32991956ea4_0_39"/>
          <p:cNvSpPr txBox="1">
            <a:spLocks noGrp="1"/>
          </p:cNvSpPr>
          <p:nvPr>
            <p:ph type="body" idx="1"/>
          </p:nvPr>
        </p:nvSpPr>
        <p:spPr>
          <a:xfrm>
            <a:off x="838200" y="1825625"/>
            <a:ext cx="10515600" cy="47910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GB" sz="2200"/>
              <a:t>Reference management software can save a lot of time, and heartache, when dealing with research papers and citation in text. </a:t>
            </a:r>
            <a:endParaRPr sz="2200"/>
          </a:p>
          <a:p>
            <a:pPr marL="0" lvl="0" indent="0" algn="l" rtl="0">
              <a:spcBef>
                <a:spcPts val="1000"/>
              </a:spcBef>
              <a:spcAft>
                <a:spcPts val="0"/>
              </a:spcAft>
              <a:buNone/>
            </a:pPr>
            <a:endParaRPr sz="2200"/>
          </a:p>
          <a:p>
            <a:pPr marL="0" lvl="0" indent="0" algn="l" rtl="0">
              <a:spcBef>
                <a:spcPts val="1000"/>
              </a:spcBef>
              <a:spcAft>
                <a:spcPts val="0"/>
              </a:spcAft>
              <a:buNone/>
            </a:pPr>
            <a:r>
              <a:rPr lang="en-GB" sz="2200"/>
              <a:t>The following a popular tools:</a:t>
            </a:r>
            <a:endParaRPr sz="2200"/>
          </a:p>
          <a:p>
            <a:pPr marL="0" lvl="0" indent="0" algn="l" rtl="0">
              <a:spcBef>
                <a:spcPts val="1000"/>
              </a:spcBef>
              <a:spcAft>
                <a:spcPts val="0"/>
              </a:spcAft>
              <a:buNone/>
            </a:pPr>
            <a:endParaRPr sz="2200"/>
          </a:p>
          <a:p>
            <a:pPr marL="457200" lvl="0" indent="-368300" algn="l" rtl="0">
              <a:spcBef>
                <a:spcPts val="1000"/>
              </a:spcBef>
              <a:spcAft>
                <a:spcPts val="0"/>
              </a:spcAft>
              <a:buSzPts val="2200"/>
              <a:buAutoNum type="arabicPeriod"/>
            </a:pPr>
            <a:r>
              <a:rPr lang="en-GB" sz="2200" b="1"/>
              <a:t>Zotero</a:t>
            </a:r>
            <a:r>
              <a:rPr lang="en-GB" sz="2200"/>
              <a:t>: Free, intuitive, and it integrates with various browsers (Explorer, Safari, Mozilla, Chrome etc.,) and word processors </a:t>
            </a:r>
            <a:endParaRPr sz="2200"/>
          </a:p>
          <a:p>
            <a:pPr marL="457200" lvl="0" indent="-368300" algn="l" rtl="0">
              <a:spcBef>
                <a:spcPts val="0"/>
              </a:spcBef>
              <a:spcAft>
                <a:spcPts val="0"/>
              </a:spcAft>
              <a:buSzPts val="2200"/>
              <a:buAutoNum type="arabicPeriod"/>
            </a:pPr>
            <a:r>
              <a:rPr lang="en-GB" sz="2200" b="1"/>
              <a:t>Mendeley</a:t>
            </a:r>
            <a:r>
              <a:rPr lang="en-GB" sz="2200"/>
              <a:t>: Free tool akin to Zotero - provides collaborative options between users (e.g., sharing of papers, references etc.)</a:t>
            </a:r>
            <a:endParaRPr sz="2200"/>
          </a:p>
          <a:p>
            <a:pPr marL="457200" lvl="0" indent="-368300" algn="l" rtl="0">
              <a:spcBef>
                <a:spcPts val="0"/>
              </a:spcBef>
              <a:spcAft>
                <a:spcPts val="0"/>
              </a:spcAft>
              <a:buSzPts val="2200"/>
              <a:buAutoNum type="arabicPeriod"/>
            </a:pPr>
            <a:r>
              <a:rPr lang="en-GB" sz="2200" b="1"/>
              <a:t>EndNote</a:t>
            </a:r>
            <a:r>
              <a:rPr lang="en-GB" sz="2200"/>
              <a:t>: Paid but offers advanced features for professional use</a:t>
            </a:r>
            <a:endParaRPr sz="2200"/>
          </a:p>
          <a:p>
            <a:pPr marL="457200" lvl="0" indent="-368300" algn="l" rtl="0">
              <a:spcBef>
                <a:spcPts val="0"/>
              </a:spcBef>
              <a:spcAft>
                <a:spcPts val="0"/>
              </a:spcAft>
              <a:buSzPts val="2200"/>
              <a:buAutoNum type="arabicPeriod"/>
            </a:pPr>
            <a:r>
              <a:rPr lang="en-GB" sz="2200" b="1"/>
              <a:t>BibTeX</a:t>
            </a:r>
            <a:r>
              <a:rPr lang="en-GB" sz="2200"/>
              <a:t>: Reference manager for programmatic software systems like </a:t>
            </a:r>
            <a:r>
              <a:rPr lang="en-GB" sz="2200" u="sng">
                <a:solidFill>
                  <a:schemeClr val="hlink"/>
                </a:solidFill>
                <a:hlinkClick r:id="rId3"/>
              </a:rPr>
              <a:t>Overleaf</a:t>
            </a:r>
            <a:r>
              <a:rPr lang="en-GB" sz="2200"/>
              <a:t>, </a:t>
            </a:r>
            <a:r>
              <a:rPr lang="en-GB" sz="2200" u="sng">
                <a:solidFill>
                  <a:schemeClr val="hlink"/>
                </a:solidFill>
                <a:hlinkClick r:id="rId4"/>
              </a:rPr>
              <a:t>RMarkdown</a:t>
            </a:r>
            <a:r>
              <a:rPr lang="en-GB" sz="2200"/>
              <a:t>, </a:t>
            </a:r>
            <a:r>
              <a:rPr lang="en-GB" sz="2200" u="sng">
                <a:solidFill>
                  <a:schemeClr val="hlink"/>
                </a:solidFill>
                <a:hlinkClick r:id="rId5"/>
              </a:rPr>
              <a:t>Quarto</a:t>
            </a:r>
            <a:r>
              <a:rPr lang="en-GB" sz="2200"/>
              <a:t> or </a:t>
            </a:r>
            <a:r>
              <a:rPr lang="en-GB" sz="2200" u="sng">
                <a:solidFill>
                  <a:schemeClr val="hlink"/>
                </a:solidFill>
                <a:hlinkClick r:id="rId6"/>
              </a:rPr>
              <a:t>LaTeX</a:t>
            </a:r>
            <a:r>
              <a:rPr lang="en-GB" sz="2200"/>
              <a:t>.  </a:t>
            </a:r>
            <a:endParaRPr sz="2200"/>
          </a:p>
          <a:p>
            <a:pPr marL="0" lvl="0" indent="0" algn="l" rtl="0">
              <a:spcBef>
                <a:spcPts val="1000"/>
              </a:spcBef>
              <a:spcAft>
                <a:spcPts val="0"/>
              </a:spcAft>
              <a:buNone/>
            </a:pPr>
            <a:endParaRPr/>
          </a:p>
        </p:txBody>
      </p:sp>
      <p:sp>
        <p:nvSpPr>
          <p:cNvPr id="273" name="Google Shape;273;g32991956ea4_0_39"/>
          <p:cNvSpPr txBox="1"/>
          <p:nvPr/>
        </p:nvSpPr>
        <p:spPr>
          <a:xfrm>
            <a:off x="11652000" y="6439971"/>
            <a:ext cx="540000" cy="14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b="0" u="none">
                <a:solidFill>
                  <a:schemeClr val="dk1"/>
                </a:solidFill>
                <a:latin typeface="Helvetica Neue"/>
                <a:ea typeface="Helvetica Neue"/>
                <a:cs typeface="Helvetica Neue"/>
                <a:sym typeface="Helvetica Neue"/>
              </a:rPr>
              <a:t>33</a:t>
            </a:fld>
            <a:endParaRPr sz="1800" b="0" u="none">
              <a:solidFill>
                <a:schemeClr val="dk1"/>
              </a:solidFill>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g3299c83394c_0_6"/>
          <p:cNvPicPr preferRelativeResize="0"/>
          <p:nvPr/>
        </p:nvPicPr>
        <p:blipFill>
          <a:blip r:embed="rId3">
            <a:alphaModFix/>
          </a:blip>
          <a:stretch>
            <a:fillRect/>
          </a:stretch>
        </p:blipFill>
        <p:spPr>
          <a:xfrm>
            <a:off x="161025" y="74900"/>
            <a:ext cx="2000201" cy="924775"/>
          </a:xfrm>
          <a:prstGeom prst="rect">
            <a:avLst/>
          </a:prstGeom>
          <a:noFill/>
          <a:ln>
            <a:noFill/>
          </a:ln>
        </p:spPr>
      </p:pic>
      <p:sp>
        <p:nvSpPr>
          <p:cNvPr id="280" name="Google Shape;280;g3299c83394c_0_6"/>
          <p:cNvSpPr txBox="1"/>
          <p:nvPr/>
        </p:nvSpPr>
        <p:spPr>
          <a:xfrm>
            <a:off x="3624000" y="74900"/>
            <a:ext cx="84747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dk1"/>
                </a:solidFill>
              </a:rPr>
              <a:t>Literature review for the research question: </a:t>
            </a:r>
            <a:endParaRPr sz="1600">
              <a:solidFill>
                <a:schemeClr val="dk1"/>
              </a:solidFill>
            </a:endParaRPr>
          </a:p>
          <a:p>
            <a:pPr marL="0" lvl="0" indent="0" algn="l" rtl="0">
              <a:spcBef>
                <a:spcPts val="0"/>
              </a:spcBef>
              <a:spcAft>
                <a:spcPts val="0"/>
              </a:spcAft>
              <a:buNone/>
            </a:pPr>
            <a:r>
              <a:rPr lang="en-GB" sz="1600" b="1">
                <a:solidFill>
                  <a:schemeClr val="dk1"/>
                </a:solidFill>
              </a:rPr>
              <a:t>What is the geographical burden of soil-transmitted helminths in Sub Saharan Africa?</a:t>
            </a:r>
            <a:endParaRPr sz="1600" b="1">
              <a:solidFill>
                <a:schemeClr val="dk1"/>
              </a:solidFill>
            </a:endParaRPr>
          </a:p>
        </p:txBody>
      </p:sp>
      <p:pic>
        <p:nvPicPr>
          <p:cNvPr id="281" name="Google Shape;281;g3299c83394c_0_6"/>
          <p:cNvPicPr preferRelativeResize="0"/>
          <p:nvPr/>
        </p:nvPicPr>
        <p:blipFill>
          <a:blip r:embed="rId4">
            <a:alphaModFix/>
          </a:blip>
          <a:stretch>
            <a:fillRect/>
          </a:stretch>
        </p:blipFill>
        <p:spPr>
          <a:xfrm>
            <a:off x="234100" y="1741725"/>
            <a:ext cx="3791224" cy="4932851"/>
          </a:xfrm>
          <a:prstGeom prst="rect">
            <a:avLst/>
          </a:prstGeom>
          <a:noFill/>
          <a:ln w="9525" cap="flat" cmpd="sng">
            <a:solidFill>
              <a:schemeClr val="dk2"/>
            </a:solidFill>
            <a:prstDash val="solid"/>
            <a:round/>
            <a:headEnd type="none" w="sm" len="sm"/>
            <a:tailEnd type="none" w="sm" len="sm"/>
          </a:ln>
        </p:spPr>
      </p:pic>
      <p:pic>
        <p:nvPicPr>
          <p:cNvPr id="282" name="Google Shape;282;g3299c83394c_0_6"/>
          <p:cNvPicPr preferRelativeResize="0"/>
          <p:nvPr/>
        </p:nvPicPr>
        <p:blipFill>
          <a:blip r:embed="rId5">
            <a:alphaModFix/>
          </a:blip>
          <a:stretch>
            <a:fillRect/>
          </a:stretch>
        </p:blipFill>
        <p:spPr>
          <a:xfrm>
            <a:off x="234101" y="1128050"/>
            <a:ext cx="640900" cy="591600"/>
          </a:xfrm>
          <a:prstGeom prst="rect">
            <a:avLst/>
          </a:prstGeom>
          <a:noFill/>
          <a:ln w="9525" cap="flat" cmpd="sng">
            <a:solidFill>
              <a:schemeClr val="dk2"/>
            </a:solidFill>
            <a:prstDash val="solid"/>
            <a:round/>
            <a:headEnd type="none" w="sm" len="sm"/>
            <a:tailEnd type="none" w="sm" len="sm"/>
          </a:ln>
        </p:spPr>
      </p:pic>
      <p:cxnSp>
        <p:nvCxnSpPr>
          <p:cNvPr id="283" name="Google Shape;283;g3299c83394c_0_6"/>
          <p:cNvCxnSpPr/>
          <p:nvPr/>
        </p:nvCxnSpPr>
        <p:spPr>
          <a:xfrm rot="10800000">
            <a:off x="875050" y="1128075"/>
            <a:ext cx="623400" cy="631500"/>
          </a:xfrm>
          <a:prstGeom prst="straightConnector1">
            <a:avLst/>
          </a:prstGeom>
          <a:noFill/>
          <a:ln w="9525" cap="flat" cmpd="sng">
            <a:solidFill>
              <a:schemeClr val="dk2"/>
            </a:solidFill>
            <a:prstDash val="solid"/>
            <a:round/>
            <a:headEnd type="none" w="med" len="med"/>
            <a:tailEnd type="none" w="med" len="med"/>
          </a:ln>
        </p:spPr>
      </p:cxnSp>
      <p:cxnSp>
        <p:nvCxnSpPr>
          <p:cNvPr id="284" name="Google Shape;284;g3299c83394c_0_6"/>
          <p:cNvCxnSpPr/>
          <p:nvPr/>
        </p:nvCxnSpPr>
        <p:spPr>
          <a:xfrm rot="10800000">
            <a:off x="248625" y="1722425"/>
            <a:ext cx="1174500" cy="167700"/>
          </a:xfrm>
          <a:prstGeom prst="straightConnector1">
            <a:avLst/>
          </a:prstGeom>
          <a:noFill/>
          <a:ln w="9525" cap="flat" cmpd="sng">
            <a:solidFill>
              <a:schemeClr val="dk2"/>
            </a:solidFill>
            <a:prstDash val="solid"/>
            <a:round/>
            <a:headEnd type="none" w="med" len="med"/>
            <a:tailEnd type="none" w="med" len="med"/>
          </a:ln>
        </p:spPr>
      </p:cxnSp>
      <p:sp>
        <p:nvSpPr>
          <p:cNvPr id="285" name="Google Shape;285;g3299c83394c_0_6"/>
          <p:cNvSpPr txBox="1"/>
          <p:nvPr/>
        </p:nvSpPr>
        <p:spPr>
          <a:xfrm>
            <a:off x="1535750" y="1100850"/>
            <a:ext cx="2617500" cy="59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rPr>
              <a:t>[1.] This button exports the paper into your reference manager</a:t>
            </a:r>
            <a:endParaRPr sz="1200">
              <a:solidFill>
                <a:schemeClr val="dk1"/>
              </a:solidFill>
            </a:endParaRPr>
          </a:p>
        </p:txBody>
      </p:sp>
      <p:sp>
        <p:nvSpPr>
          <p:cNvPr id="286" name="Google Shape;286;g3299c83394c_0_6"/>
          <p:cNvSpPr/>
          <p:nvPr/>
        </p:nvSpPr>
        <p:spPr>
          <a:xfrm>
            <a:off x="4253413" y="1759575"/>
            <a:ext cx="696300" cy="516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87" name="Google Shape;287;g3299c83394c_0_6"/>
          <p:cNvPicPr preferRelativeResize="0"/>
          <p:nvPr/>
        </p:nvPicPr>
        <p:blipFill>
          <a:blip r:embed="rId6">
            <a:alphaModFix/>
          </a:blip>
          <a:stretch>
            <a:fillRect/>
          </a:stretch>
        </p:blipFill>
        <p:spPr>
          <a:xfrm>
            <a:off x="5177800" y="1746500"/>
            <a:ext cx="6743675" cy="1507175"/>
          </a:xfrm>
          <a:prstGeom prst="rect">
            <a:avLst/>
          </a:prstGeom>
          <a:noFill/>
          <a:ln w="9525" cap="flat" cmpd="sng">
            <a:solidFill>
              <a:schemeClr val="dk2"/>
            </a:solidFill>
            <a:prstDash val="solid"/>
            <a:round/>
            <a:headEnd type="none" w="sm" len="sm"/>
            <a:tailEnd type="none" w="sm" len="sm"/>
          </a:ln>
        </p:spPr>
      </p:pic>
      <p:sp>
        <p:nvSpPr>
          <p:cNvPr id="288" name="Google Shape;288;g3299c83394c_0_6"/>
          <p:cNvSpPr txBox="1"/>
          <p:nvPr/>
        </p:nvSpPr>
        <p:spPr>
          <a:xfrm>
            <a:off x="5208838" y="1049675"/>
            <a:ext cx="6681600" cy="59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rPr>
              <a:t>[2.] The user interface of reference manager. You can manage your list of references efficiently, and even read, annotate and categorise papers accordingly to the research theme for literature review</a:t>
            </a:r>
            <a:endParaRPr sz="1200">
              <a:solidFill>
                <a:schemeClr val="dk1"/>
              </a:solidFill>
            </a:endParaRPr>
          </a:p>
        </p:txBody>
      </p:sp>
      <p:pic>
        <p:nvPicPr>
          <p:cNvPr id="289" name="Google Shape;289;g3299c83394c_0_6"/>
          <p:cNvPicPr preferRelativeResize="0"/>
          <p:nvPr/>
        </p:nvPicPr>
        <p:blipFill>
          <a:blip r:embed="rId7">
            <a:alphaModFix/>
          </a:blip>
          <a:stretch>
            <a:fillRect/>
          </a:stretch>
        </p:blipFill>
        <p:spPr>
          <a:xfrm>
            <a:off x="5208838" y="3981915"/>
            <a:ext cx="6681600" cy="768060"/>
          </a:xfrm>
          <a:prstGeom prst="rect">
            <a:avLst/>
          </a:prstGeom>
          <a:noFill/>
          <a:ln w="9525" cap="flat" cmpd="sng">
            <a:solidFill>
              <a:schemeClr val="dk2"/>
            </a:solidFill>
            <a:prstDash val="solid"/>
            <a:round/>
            <a:headEnd type="none" w="sm" len="sm"/>
            <a:tailEnd type="none" w="sm" len="sm"/>
          </a:ln>
        </p:spPr>
      </p:pic>
      <p:sp>
        <p:nvSpPr>
          <p:cNvPr id="290" name="Google Shape;290;g3299c83394c_0_6"/>
          <p:cNvSpPr/>
          <p:nvPr/>
        </p:nvSpPr>
        <p:spPr>
          <a:xfrm rot="5400000">
            <a:off x="5288075" y="3374200"/>
            <a:ext cx="546600" cy="516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1" name="Google Shape;291;g3299c83394c_0_6"/>
          <p:cNvSpPr txBox="1"/>
          <p:nvPr/>
        </p:nvSpPr>
        <p:spPr>
          <a:xfrm>
            <a:off x="5819374" y="3245800"/>
            <a:ext cx="6194100" cy="59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rPr>
              <a:t>[3.] Reference manager is automatically connected to your word processor (e.g., Microsoft Word), which allows the efficient use of adding in-text citation and building your list of references on the fly.</a:t>
            </a:r>
            <a:endParaRPr sz="1200">
              <a:solidFill>
                <a:schemeClr val="dk1"/>
              </a:solidFill>
            </a:endParaRPr>
          </a:p>
        </p:txBody>
      </p:sp>
      <p:sp>
        <p:nvSpPr>
          <p:cNvPr id="292" name="Google Shape;292;g3299c83394c_0_6"/>
          <p:cNvSpPr/>
          <p:nvPr/>
        </p:nvSpPr>
        <p:spPr>
          <a:xfrm rot="5400000">
            <a:off x="5288075" y="4841700"/>
            <a:ext cx="546600" cy="516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293;g3299c83394c_0_6"/>
          <p:cNvSpPr txBox="1"/>
          <p:nvPr/>
        </p:nvSpPr>
        <p:spPr>
          <a:xfrm>
            <a:off x="5904599" y="4742100"/>
            <a:ext cx="6194100" cy="59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rPr>
              <a:t>[4.] The output will be a word document two things: a) body of text with in-text citation and b) bibliography at the end of the document.</a:t>
            </a:r>
            <a:endParaRPr sz="1200">
              <a:solidFill>
                <a:schemeClr val="dk1"/>
              </a:solidFill>
            </a:endParaRPr>
          </a:p>
        </p:txBody>
      </p:sp>
      <p:pic>
        <p:nvPicPr>
          <p:cNvPr id="294" name="Google Shape;294;g3299c83394c_0_6"/>
          <p:cNvPicPr preferRelativeResize="0"/>
          <p:nvPr/>
        </p:nvPicPr>
        <p:blipFill>
          <a:blip r:embed="rId8">
            <a:alphaModFix/>
          </a:blip>
          <a:stretch>
            <a:fillRect/>
          </a:stretch>
        </p:blipFill>
        <p:spPr>
          <a:xfrm>
            <a:off x="8906233" y="5373000"/>
            <a:ext cx="2840741" cy="1323800"/>
          </a:xfrm>
          <a:prstGeom prst="rect">
            <a:avLst/>
          </a:prstGeom>
          <a:noFill/>
          <a:ln>
            <a:noFill/>
          </a:ln>
        </p:spPr>
      </p:pic>
      <p:pic>
        <p:nvPicPr>
          <p:cNvPr id="295" name="Google Shape;295;g3299c83394c_0_6"/>
          <p:cNvPicPr preferRelativeResize="0"/>
          <p:nvPr/>
        </p:nvPicPr>
        <p:blipFill>
          <a:blip r:embed="rId9">
            <a:alphaModFix/>
          </a:blip>
          <a:stretch>
            <a:fillRect/>
          </a:stretch>
        </p:blipFill>
        <p:spPr>
          <a:xfrm>
            <a:off x="5177804" y="5478225"/>
            <a:ext cx="3581723" cy="546600"/>
          </a:xfrm>
          <a:prstGeom prst="rect">
            <a:avLst/>
          </a:prstGeom>
          <a:noFill/>
          <a:ln>
            <a:noFill/>
          </a:ln>
        </p:spPr>
      </p:pic>
      <p:sp>
        <p:nvSpPr>
          <p:cNvPr id="296" name="Google Shape;296;g3299c83394c_0_6"/>
          <p:cNvSpPr txBox="1"/>
          <p:nvPr/>
        </p:nvSpPr>
        <p:spPr>
          <a:xfrm>
            <a:off x="11652000" y="6439971"/>
            <a:ext cx="540000" cy="14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b="0" u="none">
                <a:solidFill>
                  <a:schemeClr val="dk1"/>
                </a:solidFill>
                <a:latin typeface="Helvetica Neue"/>
                <a:ea typeface="Helvetica Neue"/>
                <a:cs typeface="Helvetica Neue"/>
                <a:sym typeface="Helvetica Neue"/>
              </a:rPr>
              <a:t>34</a:t>
            </a:fld>
            <a:endParaRPr sz="1800" b="0" u="none">
              <a:solidFill>
                <a:schemeClr val="dk1"/>
              </a:solidFill>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329d5971ed7_0_29"/>
          <p:cNvSpPr txBox="1">
            <a:spLocks noGrp="1"/>
          </p:cNvSpPr>
          <p:nvPr>
            <p:ph type="title"/>
          </p:nvPr>
        </p:nvSpPr>
        <p:spPr>
          <a:xfrm>
            <a:off x="183700" y="365125"/>
            <a:ext cx="118302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Guidance on setting-up free online reference management software</a:t>
            </a:r>
            <a:endParaRPr/>
          </a:p>
        </p:txBody>
      </p:sp>
      <p:pic>
        <p:nvPicPr>
          <p:cNvPr id="313" name="Google Shape;313;g329d5971ed7_0_29" descr="✉️ Join my newsletter&#10;https://steven-bradburn.beehiiv.com/subscribe&#10;&#10;In this tutorial, I'm going to show you how to use Zotero. Zotero is a free open-source reference manager. I'll show you everything you need to know about Zotero, especially if you are a beginner.&#10;&#10;Download Zotero https://www.zotero.org/download/&#10;Download Zotero Connector https://www.zotero.org/download/connectors&#10;&#10;VIDEO CHAPTERS&#10;00:00 Intro&#10;00:23 How to download and install Zotero&#10;01:23 Overview of Zotero&#10;02:48 Manually adding references to Zotero&#10;03:38 Adding references with an identifier&#10;04:54 Adding references with the Zotero Connector&#10;05:28 How to remove duplicate references&#10;06:01 How to create collections (folders)&#10;06:49 How to add tags&#10;07:46 How to add related references&#10;08:11 How to add notes&#10;08:32 How to use Zotero in Microsoft Word&#10;11:12 How to add/edit citation styles&#10;12:19 Wrapping up&#10;&#10;OTHER REFERENCING TUTORIALS&#10;How To Use Mendeley Reference Manager: https://youtu.be/OzFHGFnAM2Q&#10;How To Use EndNote: https://youtu.be/XpqGuIJbP2I&#10;&#10;HOW I CREATED THIS TUTORIAL (AFFILIATE LINKS)&#10;Screen recorder &amp; editor https://techsmith.z6rjha.net/c/1988496/506622/5161&#10;YouTube SEO https://www.tubebuddy.com/SHTeach &#10;Software (Zotero v5)&#10;&#10;FOLLOW US &#10;Website https://toptipbio.com/&#10;Facebook https://www.facebook.com/TopTipBio/ &#10;Twitter https://twitter.com/TopTipBio&#10;&#10;AFFILIATE DISCLAIMER&#10;Some of the above links are affiliate links, meaning I will earn a commission if a sale is made after clicking on the link." title="How To Use Zotero (A Complete Beginner's Guide)">
            <a:hlinkClick r:id="rId3"/>
          </p:cNvPr>
          <p:cNvPicPr preferRelativeResize="0"/>
          <p:nvPr/>
        </p:nvPicPr>
        <p:blipFill>
          <a:blip r:embed="rId4">
            <a:alphaModFix/>
          </a:blip>
          <a:stretch>
            <a:fillRect/>
          </a:stretch>
        </p:blipFill>
        <p:spPr>
          <a:xfrm>
            <a:off x="440875" y="2088175"/>
            <a:ext cx="5344600" cy="3006350"/>
          </a:xfrm>
          <a:prstGeom prst="rect">
            <a:avLst/>
          </a:prstGeom>
          <a:noFill/>
          <a:ln w="9525" cap="flat" cmpd="sng">
            <a:solidFill>
              <a:schemeClr val="dk2"/>
            </a:solidFill>
            <a:prstDash val="solid"/>
            <a:round/>
            <a:headEnd type="none" w="sm" len="sm"/>
            <a:tailEnd type="none" w="sm" len="sm"/>
          </a:ln>
        </p:spPr>
      </p:pic>
      <p:pic>
        <p:nvPicPr>
          <p:cNvPr id="314" name="Google Shape;314;g329d5971ed7_0_29" descr="✉️ Join my newsletter&#10;https://steven-bradburn.beehiiv.com/subscribe&#10;&#10;In this tutorial, I'm going to show you how to use the Mendeley Reference Manager. The Mendeley Reference Manager is a free reference manager created by Elsevier. I'll show you everything you need to know including how to add references to Microsoft Word.&#10;&#10;DOWNLOAD LINKS&#10;Mendeley Reference Manager: https://www.mendeley.com/reference-management/reference-manager&#10;Mendeley Cite (Word add-on): https://www.mendeley.com/reference-management/mendeley-cite&#10;Mendeley Web Importer (Chrome): https://chrome.google.com/webstore/detail/mendeley-web-importer/dagcmkpagjlhakfdhnbomgmjdpkdklff?hl=en&#10;Mendeley Web Importer (Firefox): https://addons.mozilla.org/en-GB/firefox/addon/mendeley-web-importer/&#10;Mendeley Web Importer (Mac): https://apps.apple.com/us/app/mendeley-web-importer/id1577516695?mt=12&#10;&#10;VIDEO CHAPTERS&#10;00:00 Intro&#10;00:37 How to download and install Mendeley RM&#10;01:33 How to install the Mendeley Web Importer&#10;02:00 Overview of the Mendeley Reference Manager&#10;04:30 How to manually add references&#10;05:11 How to add references via an identifier&#10;05:55 How to use the Mendeley Web Importer&#10;07:01 How to upload a PDF&#10;07:41 Looking around the library&#10;08:21 How to add reference tags&#10;08:47 How to filter reference by tags &amp; authors&#10;09:13 How to delete references&#10;09:36 How to create collections&#10;10:37 How to create private groups&#10;11:30 Using the Notebook&#10;12:13 Annotating PDFs&#10;13:23 Using Mendeley RM in Microsoft Word&#10;15:52 Accessing your Mendeley library online&#10;16:31 Wrapping up&#10;&#10;OTHER REFERENCING TUTORIALS&#10;How To Use Zotero: https://youtu.be/JG7Uq_JFDzE&#10;How To Use EndNote: https://youtu.be/XpqGuIJbP2I&#10;&#10;HOW I CREATED THIS TUTORIAL (AFFILIATE LINKS)&#10;Screen recorder &amp; editor https://techsmith.z6rjha.net/c/1988496/506622/5161&#10;YouTube SEO https://www.tubebuddy.com/SHTeach &#10;Software (Mendeley Reference Manager v2.64.0)&#10;&#10;FOLLOW US &#10;Website https://toptipbio.com/&#10;Facebook https://www.facebook.com/TopTipBio/ &#10;Twitter https://twitter.com/TopTipBio&#10;&#10;AFFILIATE DISCLAIMER&#10;Some of the above links are affiliate links, meaning I will earn a commission if a sale is made after clicking on the link." title="How To Use Mendeley Reference Manager (Complete Beginner's Guide)">
            <a:hlinkClick r:id="rId5"/>
          </p:cNvPr>
          <p:cNvPicPr preferRelativeResize="0"/>
          <p:nvPr/>
        </p:nvPicPr>
        <p:blipFill>
          <a:blip r:embed="rId6">
            <a:alphaModFix/>
          </a:blip>
          <a:stretch>
            <a:fillRect/>
          </a:stretch>
        </p:blipFill>
        <p:spPr>
          <a:xfrm>
            <a:off x="6237200" y="2088175"/>
            <a:ext cx="5344600" cy="3006338"/>
          </a:xfrm>
          <a:prstGeom prst="rect">
            <a:avLst/>
          </a:prstGeom>
          <a:noFill/>
          <a:ln w="9525" cap="flat" cmpd="sng">
            <a:solidFill>
              <a:schemeClr val="dk2"/>
            </a:solidFill>
            <a:prstDash val="solid"/>
            <a:round/>
            <a:headEnd type="none" w="sm" len="sm"/>
            <a:tailEnd type="none" w="sm" len="sm"/>
          </a:ln>
        </p:spPr>
      </p:pic>
      <p:sp>
        <p:nvSpPr>
          <p:cNvPr id="315" name="Google Shape;315;g329d5971ed7_0_29"/>
          <p:cNvSpPr txBox="1"/>
          <p:nvPr/>
        </p:nvSpPr>
        <p:spPr>
          <a:xfrm>
            <a:off x="11652000" y="6439971"/>
            <a:ext cx="540000" cy="14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b="0" u="none">
                <a:solidFill>
                  <a:schemeClr val="dk1"/>
                </a:solidFill>
                <a:latin typeface="Helvetica Neue"/>
                <a:ea typeface="Helvetica Neue"/>
                <a:cs typeface="Helvetica Neue"/>
                <a:sym typeface="Helvetica Neue"/>
              </a:rPr>
              <a:t>35</a:t>
            </a:fld>
            <a:endParaRPr sz="1800" b="0" u="none">
              <a:solidFill>
                <a:schemeClr val="dk1"/>
              </a:solidFill>
              <a:latin typeface="Helvetica Neue"/>
              <a:ea typeface="Helvetica Neue"/>
              <a:cs typeface="Helvetica Neue"/>
              <a:sym typeface="Helvetica Neue"/>
            </a:endParaRPr>
          </a:p>
        </p:txBody>
      </p:sp>
      <p:sp>
        <p:nvSpPr>
          <p:cNvPr id="316" name="Google Shape;316;g329d5971ed7_0_29"/>
          <p:cNvSpPr txBox="1"/>
          <p:nvPr/>
        </p:nvSpPr>
        <p:spPr>
          <a:xfrm>
            <a:off x="440875" y="5817050"/>
            <a:ext cx="7617300" cy="7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800">
                <a:solidFill>
                  <a:schemeClr val="dk1"/>
                </a:solidFill>
              </a:rPr>
              <a:t>Useful video tutorials on Zotero and Mendeley </a:t>
            </a:r>
            <a:endParaRPr sz="28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178411" y="2859707"/>
            <a:ext cx="6127633"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9AE3DFC0-0DF3-E9F8-B1A7-CFE345697B3C}"/>
              </a:ext>
            </a:extLst>
          </p:cNvPr>
          <p:cNvPicPr>
            <a:picLocks noChangeAspect="1"/>
          </p:cNvPicPr>
          <p:nvPr/>
        </p:nvPicPr>
        <p:blipFill rotWithShape="1">
          <a:blip r:embed="rId3"/>
          <a:srcRect l="77845"/>
          <a:stretch/>
        </p:blipFill>
        <p:spPr>
          <a:xfrm>
            <a:off x="4617382" y="3675127"/>
            <a:ext cx="2957236" cy="1062034"/>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92F401-164F-6D15-3007-36D4BFC14360}"/>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CFA66A7-D026-D803-45C4-C0206B9855B7}"/>
              </a:ext>
            </a:extLst>
          </p:cNvPr>
          <p:cNvPicPr>
            <a:picLocks noChangeAspect="1"/>
          </p:cNvPicPr>
          <p:nvPr/>
        </p:nvPicPr>
        <p:blipFill>
          <a:blip r:embed="rId2"/>
          <a:stretch>
            <a:fillRect/>
          </a:stretch>
        </p:blipFill>
        <p:spPr>
          <a:xfrm>
            <a:off x="1481399" y="113608"/>
            <a:ext cx="9144156" cy="6708535"/>
          </a:xfrm>
          <a:prstGeom prst="rect">
            <a:avLst/>
          </a:prstGeom>
        </p:spPr>
      </p:pic>
      <p:sp>
        <p:nvSpPr>
          <p:cNvPr id="3" name="TextBox 2">
            <a:extLst>
              <a:ext uri="{FF2B5EF4-FFF2-40B4-BE49-F238E27FC236}">
                <a16:creationId xmlns:a16="http://schemas.microsoft.com/office/drawing/2014/main" id="{9170CC0E-54C5-4E46-363C-4DF8C89D81B6}"/>
              </a:ext>
            </a:extLst>
          </p:cNvPr>
          <p:cNvSpPr txBox="1"/>
          <p:nvPr/>
        </p:nvSpPr>
        <p:spPr>
          <a:xfrm>
            <a:off x="8104876" y="113608"/>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See you in Term 2</a:t>
            </a:r>
          </a:p>
        </p:txBody>
      </p:sp>
      <p:sp>
        <p:nvSpPr>
          <p:cNvPr id="6" name="Slide Number Placeholder 3">
            <a:extLst>
              <a:ext uri="{FF2B5EF4-FFF2-40B4-BE49-F238E27FC236}">
                <a16:creationId xmlns:a16="http://schemas.microsoft.com/office/drawing/2014/main" id="{63EC6C59-71DE-6CCA-7DFB-04C86C1E84B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37</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90899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2452151-F823-42C7-B807-87538181FEE8}"/>
              </a:ext>
            </a:extLst>
          </p:cNvPr>
          <p:cNvPicPr>
            <a:picLocks noChangeAspect="1"/>
          </p:cNvPicPr>
          <p:nvPr/>
        </p:nvPicPr>
        <p:blipFill>
          <a:blip r:embed="rId2"/>
          <a:stretch>
            <a:fillRect/>
          </a:stretch>
        </p:blipFill>
        <p:spPr>
          <a:xfrm>
            <a:off x="147598" y="528799"/>
            <a:ext cx="5477494" cy="3398614"/>
          </a:xfrm>
          <a:prstGeom prst="rect">
            <a:avLst/>
          </a:prstGeom>
        </p:spPr>
      </p:pic>
      <p:sp>
        <p:nvSpPr>
          <p:cNvPr id="4" name="TextBox 3">
            <a:extLst>
              <a:ext uri="{FF2B5EF4-FFF2-40B4-BE49-F238E27FC236}">
                <a16:creationId xmlns:a16="http://schemas.microsoft.com/office/drawing/2014/main" id="{38392F7F-D8C4-1CE2-A2E9-A244715CDB3A}"/>
              </a:ext>
            </a:extLst>
          </p:cNvPr>
          <p:cNvSpPr txBox="1"/>
          <p:nvPr/>
        </p:nvSpPr>
        <p:spPr>
          <a:xfrm>
            <a:off x="2166386" y="3927413"/>
            <a:ext cx="1439918"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Vector data</a:t>
            </a:r>
          </a:p>
        </p:txBody>
      </p:sp>
      <p:sp>
        <p:nvSpPr>
          <p:cNvPr id="5" name="TextBox 4">
            <a:extLst>
              <a:ext uri="{FF2B5EF4-FFF2-40B4-BE49-F238E27FC236}">
                <a16:creationId xmlns:a16="http://schemas.microsoft.com/office/drawing/2014/main" id="{F01FB82E-0061-65AE-04DB-02C55F51A06F}"/>
              </a:ext>
            </a:extLst>
          </p:cNvPr>
          <p:cNvSpPr txBox="1"/>
          <p:nvPr/>
        </p:nvSpPr>
        <p:spPr>
          <a:xfrm>
            <a:off x="7782945" y="3927413"/>
            <a:ext cx="1877775"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Raster data</a:t>
            </a:r>
          </a:p>
        </p:txBody>
      </p:sp>
      <p:pic>
        <p:nvPicPr>
          <p:cNvPr id="7" name="Picture 6" descr="A green and grey squares&#10;&#10;AI-generated content may be incorrect.">
            <a:extLst>
              <a:ext uri="{FF2B5EF4-FFF2-40B4-BE49-F238E27FC236}">
                <a16:creationId xmlns:a16="http://schemas.microsoft.com/office/drawing/2014/main" id="{14ADDBC7-DCFB-2431-6932-9308F5C91DC4}"/>
              </a:ext>
            </a:extLst>
          </p:cNvPr>
          <p:cNvPicPr>
            <a:picLocks noChangeAspect="1"/>
          </p:cNvPicPr>
          <p:nvPr/>
        </p:nvPicPr>
        <p:blipFill>
          <a:blip r:embed="rId3"/>
          <a:stretch>
            <a:fillRect/>
          </a:stretch>
        </p:blipFill>
        <p:spPr>
          <a:xfrm>
            <a:off x="5909187" y="528799"/>
            <a:ext cx="5625293" cy="3398614"/>
          </a:xfrm>
          <a:prstGeom prst="rect">
            <a:avLst/>
          </a:prstGeom>
        </p:spPr>
      </p:pic>
      <p:sp>
        <p:nvSpPr>
          <p:cNvPr id="8" name="TextBox 7">
            <a:extLst>
              <a:ext uri="{FF2B5EF4-FFF2-40B4-BE49-F238E27FC236}">
                <a16:creationId xmlns:a16="http://schemas.microsoft.com/office/drawing/2014/main" id="{938EE5F2-10DF-0F93-F01C-39BC99E826B8}"/>
              </a:ext>
            </a:extLst>
          </p:cNvPr>
          <p:cNvSpPr txBox="1"/>
          <p:nvPr/>
        </p:nvSpPr>
        <p:spPr>
          <a:xfrm>
            <a:off x="148385" y="4445376"/>
            <a:ext cx="3162084"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Geoprocessing Techniques</a:t>
            </a:r>
          </a:p>
        </p:txBody>
      </p:sp>
      <p:pic>
        <p:nvPicPr>
          <p:cNvPr id="10" name="Picture 9" descr="A list of black text&#10;&#10;AI-generated content may be incorrect.">
            <a:extLst>
              <a:ext uri="{FF2B5EF4-FFF2-40B4-BE49-F238E27FC236}">
                <a16:creationId xmlns:a16="http://schemas.microsoft.com/office/drawing/2014/main" id="{7916A705-F522-854E-59EE-6A024FD375D2}"/>
              </a:ext>
            </a:extLst>
          </p:cNvPr>
          <p:cNvPicPr>
            <a:picLocks noChangeAspect="1"/>
          </p:cNvPicPr>
          <p:nvPr/>
        </p:nvPicPr>
        <p:blipFill>
          <a:blip r:embed="rId4"/>
          <a:stretch>
            <a:fillRect/>
          </a:stretch>
        </p:blipFill>
        <p:spPr>
          <a:xfrm>
            <a:off x="147598" y="4819569"/>
            <a:ext cx="2158184" cy="1946055"/>
          </a:xfrm>
          <a:prstGeom prst="rect">
            <a:avLst/>
          </a:prstGeom>
        </p:spPr>
      </p:pic>
      <p:sp>
        <p:nvSpPr>
          <p:cNvPr id="11" name="TextBox 10">
            <a:extLst>
              <a:ext uri="{FF2B5EF4-FFF2-40B4-BE49-F238E27FC236}">
                <a16:creationId xmlns:a16="http://schemas.microsoft.com/office/drawing/2014/main" id="{5A9B1CD2-4C60-8420-365F-DCF49B61CC38}"/>
              </a:ext>
            </a:extLst>
          </p:cNvPr>
          <p:cNvSpPr txBox="1"/>
          <p:nvPr/>
        </p:nvSpPr>
        <p:spPr>
          <a:xfrm>
            <a:off x="147598" y="10836"/>
            <a:ext cx="5604739"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Week 2: Graphical Representation of Spatial Data</a:t>
            </a:r>
          </a:p>
        </p:txBody>
      </p:sp>
      <p:sp>
        <p:nvSpPr>
          <p:cNvPr id="12" name="Slide Number Placeholder 3">
            <a:extLst>
              <a:ext uri="{FF2B5EF4-FFF2-40B4-BE49-F238E27FC236}">
                <a16:creationId xmlns:a16="http://schemas.microsoft.com/office/drawing/2014/main" id="{62A30BBB-B8F7-9011-B09D-2DA1C1790E6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523962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91DC1284-9B94-AC7F-81A0-79700414C1E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FFD64871-D191-016F-E565-DBF12973AA00}"/>
              </a:ext>
            </a:extLst>
          </p:cNvPr>
          <p:cNvSpPr txBox="1"/>
          <p:nvPr/>
        </p:nvSpPr>
        <p:spPr>
          <a:xfrm>
            <a:off x="147598" y="10836"/>
            <a:ext cx="5319405"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Week 3: Spatial Autocorrelation &amp; Dependence</a:t>
            </a:r>
          </a:p>
        </p:txBody>
      </p:sp>
      <p:pic>
        <p:nvPicPr>
          <p:cNvPr id="4" name="Picture 3" descr="Map&#10;&#10;Description automatically generated with medium confidence">
            <a:extLst>
              <a:ext uri="{FF2B5EF4-FFF2-40B4-BE49-F238E27FC236}">
                <a16:creationId xmlns:a16="http://schemas.microsoft.com/office/drawing/2014/main" id="{23C05DF7-834E-7D5E-2951-572CC59AB0F7}"/>
              </a:ext>
            </a:extLst>
          </p:cNvPr>
          <p:cNvPicPr>
            <a:picLocks noChangeAspect="1"/>
          </p:cNvPicPr>
          <p:nvPr/>
        </p:nvPicPr>
        <p:blipFill>
          <a:blip r:embed="rId2"/>
          <a:stretch>
            <a:fillRect/>
          </a:stretch>
        </p:blipFill>
        <p:spPr>
          <a:xfrm>
            <a:off x="6540101" y="1418146"/>
            <a:ext cx="4863585" cy="4385057"/>
          </a:xfrm>
          <a:prstGeom prst="rect">
            <a:avLst/>
          </a:prstGeom>
        </p:spPr>
      </p:pic>
      <p:sp>
        <p:nvSpPr>
          <p:cNvPr id="5" name="TextBox 4">
            <a:extLst>
              <a:ext uri="{FF2B5EF4-FFF2-40B4-BE49-F238E27FC236}">
                <a16:creationId xmlns:a16="http://schemas.microsoft.com/office/drawing/2014/main" id="{E5FB6A9E-EC7D-C223-DB3B-F0BF78C6B046}"/>
              </a:ext>
            </a:extLst>
          </p:cNvPr>
          <p:cNvSpPr txBox="1"/>
          <p:nvPr/>
        </p:nvSpPr>
        <p:spPr>
          <a:xfrm>
            <a:off x="6520249" y="5803203"/>
            <a:ext cx="5295699"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This is what we want. The p-values helps us to know whether the LISA estimates are statistically significant or not.</a:t>
            </a:r>
          </a:p>
        </p:txBody>
      </p:sp>
      <p:sp>
        <p:nvSpPr>
          <p:cNvPr id="8" name="TextBox 7">
            <a:extLst>
              <a:ext uri="{FF2B5EF4-FFF2-40B4-BE49-F238E27FC236}">
                <a16:creationId xmlns:a16="http://schemas.microsoft.com/office/drawing/2014/main" id="{ABD31578-C0AA-447A-0739-7A02C316FC00}"/>
              </a:ext>
            </a:extLst>
          </p:cNvPr>
          <p:cNvSpPr txBox="1"/>
          <p:nvPr/>
        </p:nvSpPr>
        <p:spPr>
          <a:xfrm>
            <a:off x="356685" y="926533"/>
            <a:ext cx="5909276" cy="3139321"/>
          </a:xfrm>
          <a:prstGeom prst="rect">
            <a:avLst/>
          </a:prstGeom>
          <a:noFill/>
        </p:spPr>
        <p:txBody>
          <a:bodyPr wrap="square" rtlCol="0">
            <a:spAutoFit/>
          </a:bodyPr>
          <a:lstStyle/>
          <a:p>
            <a:r>
              <a:rPr lang="en-GB" b="1" dirty="0">
                <a:latin typeface="Arial" panose="020B0604020202020204" pitchFamily="34" charset="0"/>
                <a:ea typeface="Helvetica Neue Thin" panose="020B0403020202020204" pitchFamily="34" charset="0"/>
                <a:cs typeface="Arial" panose="020B0604020202020204" pitchFamily="34" charset="0"/>
              </a:rPr>
              <a:t>Global Test</a:t>
            </a:r>
          </a:p>
          <a:p>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b="1" dirty="0">
                <a:latin typeface="Helvetica Neue Thin" panose="020B0403020202020204" pitchFamily="34" charset="0"/>
                <a:ea typeface="Helvetica Neue Thin" panose="020B0403020202020204" pitchFamily="34" charset="0"/>
              </a:rPr>
              <a:t>Generate the hypothesis</a:t>
            </a:r>
          </a:p>
          <a:p>
            <a:pPr marL="742950" lvl="1" indent="-285750">
              <a:buFont typeface="Arial" panose="020B0604020202020204" pitchFamily="34" charset="0"/>
              <a:buChar char="•"/>
            </a:pPr>
            <a:r>
              <a:rPr lang="en-GB" dirty="0">
                <a:latin typeface="Helvetica Neue Thin" panose="020B0403020202020204" pitchFamily="34" charset="0"/>
                <a:ea typeface="Helvetica Neue Thin" panose="020B0403020202020204" pitchFamily="34" charset="0"/>
              </a:rPr>
              <a:t>Null hypothesis: The patterns are random</a:t>
            </a:r>
          </a:p>
          <a:p>
            <a:pPr marL="742950" lvl="1" indent="-285750">
              <a:buFont typeface="Arial" panose="020B0604020202020204" pitchFamily="34" charset="0"/>
              <a:buChar char="•"/>
            </a:pPr>
            <a:r>
              <a:rPr lang="en-GB" dirty="0">
                <a:latin typeface="Helvetica Neue Thin" panose="020B0403020202020204" pitchFamily="34" charset="0"/>
                <a:ea typeface="Helvetica Neue Thin" panose="020B0403020202020204" pitchFamily="34" charset="0"/>
              </a:rPr>
              <a:t>Alternative hypothesis: The patterns are not random (i.e., clustered/dispersed).</a:t>
            </a:r>
          </a:p>
          <a:p>
            <a:pPr marL="285750" indent="-285750">
              <a:buFont typeface="Arial" panose="020B0604020202020204" pitchFamily="34" charset="0"/>
              <a:buChar char="•"/>
            </a:pPr>
            <a:endParaRPr lang="en-GB" dirty="0">
              <a:latin typeface="Helvetica Neue Thin" panose="020B0403020202020204" pitchFamily="34" charset="0"/>
              <a:ea typeface="Helvetica Neue Thin" panose="020B0403020202020204" pitchFamily="34" charset="0"/>
            </a:endParaRPr>
          </a:p>
          <a:p>
            <a:r>
              <a:rPr lang="en-GB" b="1" dirty="0">
                <a:latin typeface="Helvetica Neue Thin" panose="020B0403020202020204" pitchFamily="34" charset="0"/>
                <a:ea typeface="Helvetica Neue Thin" panose="020B0403020202020204" pitchFamily="34" charset="0"/>
              </a:rPr>
              <a:t>How to perform Global Moran’s I test to get a p-value to accept, or reject the null hypothesis</a:t>
            </a:r>
          </a:p>
          <a:p>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b="1" dirty="0">
                <a:latin typeface="Helvetica Neue Thin" panose="020B0403020202020204" pitchFamily="34" charset="0"/>
                <a:ea typeface="Helvetica Neue Thin" panose="020B0403020202020204" pitchFamily="34" charset="0"/>
              </a:rPr>
              <a:t>Result (Global Moran’s I = 0.5448 [p=0.0001 &lt; 0.05])</a:t>
            </a:r>
          </a:p>
        </p:txBody>
      </p:sp>
      <p:sp>
        <p:nvSpPr>
          <p:cNvPr id="9" name="TextBox 8">
            <a:extLst>
              <a:ext uri="{FF2B5EF4-FFF2-40B4-BE49-F238E27FC236}">
                <a16:creationId xmlns:a16="http://schemas.microsoft.com/office/drawing/2014/main" id="{A2AD4CBF-26DE-C6E3-ADD6-4064F98351B6}"/>
              </a:ext>
            </a:extLst>
          </p:cNvPr>
          <p:cNvSpPr txBox="1"/>
          <p:nvPr/>
        </p:nvSpPr>
        <p:spPr>
          <a:xfrm>
            <a:off x="6520249" y="926533"/>
            <a:ext cx="1305165"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Local Test</a:t>
            </a:r>
          </a:p>
        </p:txBody>
      </p:sp>
    </p:spTree>
    <p:extLst>
      <p:ext uri="{BB962C8B-B14F-4D97-AF65-F5344CB8AC3E}">
        <p14:creationId xmlns:p14="http://schemas.microsoft.com/office/powerpoint/2010/main" val="135224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map of the world&#10;&#10;Description automatically generated with low confidence">
            <a:extLst>
              <a:ext uri="{FF2B5EF4-FFF2-40B4-BE49-F238E27FC236}">
                <a16:creationId xmlns:a16="http://schemas.microsoft.com/office/drawing/2014/main" id="{3213C197-C222-1972-93FE-F45D23230323}"/>
              </a:ext>
            </a:extLst>
          </p:cNvPr>
          <p:cNvPicPr>
            <a:picLocks noChangeAspect="1"/>
          </p:cNvPicPr>
          <p:nvPr/>
        </p:nvPicPr>
        <p:blipFill>
          <a:blip r:embed="rId2"/>
          <a:srcRect l="11432"/>
          <a:stretch>
            <a:fillRect/>
          </a:stretch>
        </p:blipFill>
        <p:spPr>
          <a:xfrm>
            <a:off x="220348" y="1547139"/>
            <a:ext cx="4311333" cy="3763722"/>
          </a:xfrm>
          <a:prstGeom prst="rect">
            <a:avLst/>
          </a:prstGeom>
        </p:spPr>
      </p:pic>
      <p:pic>
        <p:nvPicPr>
          <p:cNvPr id="3" name="Picture 2" descr="Map&#10;&#10;Description automatically generated">
            <a:extLst>
              <a:ext uri="{FF2B5EF4-FFF2-40B4-BE49-F238E27FC236}">
                <a16:creationId xmlns:a16="http://schemas.microsoft.com/office/drawing/2014/main" id="{B5B5F7BD-16B8-EC44-46E7-7BBDBF5A2C4A}"/>
              </a:ext>
            </a:extLst>
          </p:cNvPr>
          <p:cNvPicPr>
            <a:picLocks noChangeAspect="1"/>
          </p:cNvPicPr>
          <p:nvPr/>
        </p:nvPicPr>
        <p:blipFill rotWithShape="1">
          <a:blip r:embed="rId3"/>
          <a:srcRect r="18791"/>
          <a:stretch/>
        </p:blipFill>
        <p:spPr>
          <a:xfrm>
            <a:off x="3949465" y="1622491"/>
            <a:ext cx="3961635" cy="3763723"/>
          </a:xfrm>
          <a:prstGeom prst="rect">
            <a:avLst/>
          </a:prstGeom>
        </p:spPr>
      </p:pic>
      <p:pic>
        <p:nvPicPr>
          <p:cNvPr id="5" name="Picture 4" descr="A map of the state of kenya&#10;&#10;AI-generated content may be incorrect.">
            <a:extLst>
              <a:ext uri="{FF2B5EF4-FFF2-40B4-BE49-F238E27FC236}">
                <a16:creationId xmlns:a16="http://schemas.microsoft.com/office/drawing/2014/main" id="{E8E7BBB1-9FB0-D2FC-DF1B-8F35923FFC3C}"/>
              </a:ext>
            </a:extLst>
          </p:cNvPr>
          <p:cNvPicPr>
            <a:picLocks noChangeAspect="1"/>
          </p:cNvPicPr>
          <p:nvPr/>
        </p:nvPicPr>
        <p:blipFill>
          <a:blip r:embed="rId4"/>
          <a:stretch>
            <a:fillRect/>
          </a:stretch>
        </p:blipFill>
        <p:spPr>
          <a:xfrm>
            <a:off x="7984278" y="1707264"/>
            <a:ext cx="3987374" cy="3763723"/>
          </a:xfrm>
          <a:prstGeom prst="rect">
            <a:avLst/>
          </a:prstGeom>
        </p:spPr>
      </p:pic>
      <p:sp>
        <p:nvSpPr>
          <p:cNvPr id="6" name="TextBox 5">
            <a:extLst>
              <a:ext uri="{FF2B5EF4-FFF2-40B4-BE49-F238E27FC236}">
                <a16:creationId xmlns:a16="http://schemas.microsoft.com/office/drawing/2014/main" id="{307F03AB-80B2-4875-FA80-C1A4B4165B3C}"/>
              </a:ext>
            </a:extLst>
          </p:cNvPr>
          <p:cNvSpPr txBox="1"/>
          <p:nvPr/>
        </p:nvSpPr>
        <p:spPr>
          <a:xfrm>
            <a:off x="147598" y="10836"/>
            <a:ext cx="3411190"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Week 4: Suitability Mapping I</a:t>
            </a:r>
          </a:p>
        </p:txBody>
      </p:sp>
      <p:sp>
        <p:nvSpPr>
          <p:cNvPr id="7" name="TextBox 6">
            <a:extLst>
              <a:ext uri="{FF2B5EF4-FFF2-40B4-BE49-F238E27FC236}">
                <a16:creationId xmlns:a16="http://schemas.microsoft.com/office/drawing/2014/main" id="{25419E74-740D-C12F-BA91-2BE613A92CB9}"/>
              </a:ext>
            </a:extLst>
          </p:cNvPr>
          <p:cNvSpPr txBox="1"/>
          <p:nvPr/>
        </p:nvSpPr>
        <p:spPr>
          <a:xfrm>
            <a:off x="369869" y="1030817"/>
            <a:ext cx="4493538"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Simple Overlays: Booleans &amp; Rankings</a:t>
            </a:r>
          </a:p>
        </p:txBody>
      </p:sp>
      <p:sp>
        <p:nvSpPr>
          <p:cNvPr id="8" name="TextBox 7">
            <a:extLst>
              <a:ext uri="{FF2B5EF4-FFF2-40B4-BE49-F238E27FC236}">
                <a16:creationId xmlns:a16="http://schemas.microsoft.com/office/drawing/2014/main" id="{1601972C-B76E-FDA3-2346-87295861D232}"/>
              </a:ext>
            </a:extLst>
          </p:cNvPr>
          <p:cNvSpPr txBox="1"/>
          <p:nvPr/>
        </p:nvSpPr>
        <p:spPr>
          <a:xfrm>
            <a:off x="8158685" y="1034218"/>
            <a:ext cx="3638560"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Multi-Decision Criteria Analysis</a:t>
            </a:r>
          </a:p>
        </p:txBody>
      </p:sp>
      <p:sp>
        <p:nvSpPr>
          <p:cNvPr id="9" name="Slide Number Placeholder 3">
            <a:extLst>
              <a:ext uri="{FF2B5EF4-FFF2-40B4-BE49-F238E27FC236}">
                <a16:creationId xmlns:a16="http://schemas.microsoft.com/office/drawing/2014/main" id="{D8345E6C-A471-E67D-B078-2D69215771A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36728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A2C8E9EB-7EBC-98AB-B2A4-E268619FF44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29DE751B-FEED-72DB-FA4A-9AF70CB59DB6}"/>
              </a:ext>
            </a:extLst>
          </p:cNvPr>
          <p:cNvSpPr txBox="1"/>
          <p:nvPr/>
        </p:nvSpPr>
        <p:spPr>
          <a:xfrm>
            <a:off x="315584" y="79662"/>
            <a:ext cx="3411190"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Week 5: Suitability Mapping II</a:t>
            </a:r>
          </a:p>
        </p:txBody>
      </p:sp>
      <p:pic>
        <p:nvPicPr>
          <p:cNvPr id="4" name="Picture 3" descr="Map&#10;&#10;Description automatically generated">
            <a:extLst>
              <a:ext uri="{FF2B5EF4-FFF2-40B4-BE49-F238E27FC236}">
                <a16:creationId xmlns:a16="http://schemas.microsoft.com/office/drawing/2014/main" id="{827E38A3-2630-518C-D8C4-438E71CFDF54}"/>
              </a:ext>
            </a:extLst>
          </p:cNvPr>
          <p:cNvPicPr>
            <a:picLocks noChangeAspect="1"/>
          </p:cNvPicPr>
          <p:nvPr/>
        </p:nvPicPr>
        <p:blipFill>
          <a:blip r:embed="rId2"/>
          <a:stretch>
            <a:fillRect/>
          </a:stretch>
        </p:blipFill>
        <p:spPr>
          <a:xfrm>
            <a:off x="315584" y="973394"/>
            <a:ext cx="5483563" cy="4759764"/>
          </a:xfrm>
          <a:prstGeom prst="rect">
            <a:avLst/>
          </a:prstGeom>
          <a:ln>
            <a:solidFill>
              <a:schemeClr val="tx1"/>
            </a:solidFill>
          </a:ln>
        </p:spPr>
      </p:pic>
      <p:pic>
        <p:nvPicPr>
          <p:cNvPr id="5" name="Picture 4" descr="Diagram&#10;&#10;Description automatically generated">
            <a:extLst>
              <a:ext uri="{FF2B5EF4-FFF2-40B4-BE49-F238E27FC236}">
                <a16:creationId xmlns:a16="http://schemas.microsoft.com/office/drawing/2014/main" id="{3D31601A-8D5D-AB7A-4793-E3AB791825CA}"/>
              </a:ext>
            </a:extLst>
          </p:cNvPr>
          <p:cNvPicPr>
            <a:picLocks noChangeAspect="1"/>
          </p:cNvPicPr>
          <p:nvPr/>
        </p:nvPicPr>
        <p:blipFill>
          <a:blip r:embed="rId3"/>
          <a:stretch>
            <a:fillRect/>
          </a:stretch>
        </p:blipFill>
        <p:spPr>
          <a:xfrm>
            <a:off x="6416604" y="973394"/>
            <a:ext cx="5028144" cy="4759765"/>
          </a:xfrm>
          <a:prstGeom prst="rect">
            <a:avLst/>
          </a:prstGeom>
          <a:ln>
            <a:solidFill>
              <a:schemeClr val="tx1"/>
            </a:solidFill>
          </a:ln>
        </p:spPr>
      </p:pic>
      <p:sp>
        <p:nvSpPr>
          <p:cNvPr id="7" name="TextBox 6">
            <a:extLst>
              <a:ext uri="{FF2B5EF4-FFF2-40B4-BE49-F238E27FC236}">
                <a16:creationId xmlns:a16="http://schemas.microsoft.com/office/drawing/2014/main" id="{B0B82F1F-E719-2F6F-6A17-511CACB85E14}"/>
              </a:ext>
            </a:extLst>
          </p:cNvPr>
          <p:cNvSpPr txBox="1"/>
          <p:nvPr/>
        </p:nvSpPr>
        <p:spPr>
          <a:xfrm>
            <a:off x="6411584" y="5772386"/>
            <a:ext cx="5220929" cy="553998"/>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This is based on the optimized estimate obtained after model validation i.e., </a:t>
            </a:r>
            <a:r>
              <a:rPr lang="en-GB" sz="10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maximizes the True Positive Rate and the True Negative Rate is 0.4054474 (40.55%). Here, we mapped </a:t>
            </a:r>
            <a:r>
              <a:rPr lang="en-GB" sz="1000" b="1" i="0" u="none" strike="noStrike" dirty="0">
                <a:effectLst/>
                <a:latin typeface="Helvetica Neue" panose="02000503000000020004" pitchFamily="2" charset="0"/>
              </a:rPr>
              <a:t>predicted probability &gt; 0.4054</a:t>
            </a:r>
            <a:r>
              <a:rPr lang="en-GB" sz="10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 as a reclassified raster. </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C2216655-72C5-7F64-80E2-88BC7D6E9F8F}"/>
              </a:ext>
            </a:extLst>
          </p:cNvPr>
          <p:cNvSpPr txBox="1"/>
          <p:nvPr/>
        </p:nvSpPr>
        <p:spPr>
          <a:xfrm>
            <a:off x="315584" y="5769446"/>
            <a:ext cx="5459812" cy="400110"/>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W</a:t>
            </a:r>
            <a:r>
              <a:rPr lang="en-GB" sz="100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e mapped </a:t>
            </a:r>
            <a:r>
              <a:rPr lang="en-GB" sz="1000" i="0" u="none" strike="noStrike" dirty="0">
                <a:effectLst/>
                <a:latin typeface="Helvetica Neue" panose="02000503000000020004" pitchFamily="2" charset="0"/>
              </a:rPr>
              <a:t>predicted probability of fires using the trained model after making sure its valid. The multi-band raster is fed to the trained model to make full scale predictions. </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A80FD31A-8211-C037-F0A2-1D4FF115A132}"/>
              </a:ext>
            </a:extLst>
          </p:cNvPr>
          <p:cNvSpPr txBox="1"/>
          <p:nvPr/>
        </p:nvSpPr>
        <p:spPr>
          <a:xfrm>
            <a:off x="315584" y="503778"/>
            <a:ext cx="2890535"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Ecological Niche Models</a:t>
            </a:r>
          </a:p>
        </p:txBody>
      </p:sp>
    </p:spTree>
    <p:extLst>
      <p:ext uri="{BB962C8B-B14F-4D97-AF65-F5344CB8AC3E}">
        <p14:creationId xmlns:p14="http://schemas.microsoft.com/office/powerpoint/2010/main" val="1853652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739634-E379-4C37-6A92-16C7EF4EB100}"/>
              </a:ext>
            </a:extLst>
          </p:cNvPr>
          <p:cNvSpPr txBox="1"/>
          <p:nvPr/>
        </p:nvSpPr>
        <p:spPr>
          <a:xfrm>
            <a:off x="3697606" y="794589"/>
            <a:ext cx="2908168" cy="523220"/>
          </a:xfrm>
          <a:prstGeom prst="rect">
            <a:avLst/>
          </a:prstGeom>
          <a:noFill/>
        </p:spPr>
        <p:txBody>
          <a:bodyPr wrap="non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Predicted air SO</a:t>
            </a:r>
            <a:r>
              <a:rPr lang="en-GB" sz="14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400" b="1" dirty="0">
                <a:latin typeface="Helvetica Neue" panose="02000503000000020004" pitchFamily="2" charset="0"/>
                <a:ea typeface="Helvetica Neue" panose="02000503000000020004" pitchFamily="2" charset="0"/>
                <a:cs typeface="Helvetica Neue" panose="02000503000000020004" pitchFamily="2" charset="0"/>
              </a:rPr>
              <a:t> level from the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Kriging model</a:t>
            </a:r>
          </a:p>
        </p:txBody>
      </p:sp>
      <p:pic>
        <p:nvPicPr>
          <p:cNvPr id="3" name="Picture 2" descr="Diagram&#10;&#10;Description automatically generated">
            <a:extLst>
              <a:ext uri="{FF2B5EF4-FFF2-40B4-BE49-F238E27FC236}">
                <a16:creationId xmlns:a16="http://schemas.microsoft.com/office/drawing/2014/main" id="{B67D5FD8-69D8-8E6F-E6CF-1D917ED2D797}"/>
              </a:ext>
            </a:extLst>
          </p:cNvPr>
          <p:cNvPicPr>
            <a:picLocks noChangeAspect="1"/>
          </p:cNvPicPr>
          <p:nvPr/>
        </p:nvPicPr>
        <p:blipFill>
          <a:blip r:embed="rId2"/>
          <a:stretch>
            <a:fillRect/>
          </a:stretch>
        </p:blipFill>
        <p:spPr>
          <a:xfrm>
            <a:off x="3601336" y="1340791"/>
            <a:ext cx="4180818" cy="2763120"/>
          </a:xfrm>
          <a:prstGeom prst="rect">
            <a:avLst/>
          </a:prstGeom>
        </p:spPr>
      </p:pic>
      <p:sp>
        <p:nvSpPr>
          <p:cNvPr id="4" name="TextBox 3">
            <a:extLst>
              <a:ext uri="{FF2B5EF4-FFF2-40B4-BE49-F238E27FC236}">
                <a16:creationId xmlns:a16="http://schemas.microsoft.com/office/drawing/2014/main" id="{E3638353-B582-C931-D3DE-38C99B305183}"/>
              </a:ext>
            </a:extLst>
          </p:cNvPr>
          <p:cNvSpPr txBox="1"/>
          <p:nvPr/>
        </p:nvSpPr>
        <p:spPr>
          <a:xfrm>
            <a:off x="7782154" y="833674"/>
            <a:ext cx="3334567" cy="523220"/>
          </a:xfrm>
          <a:prstGeom prst="rect">
            <a:avLst/>
          </a:prstGeom>
          <a:noFill/>
        </p:spPr>
        <p:txBody>
          <a:bodyPr wrap="non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Uncertainty for the predicted air SO</a:t>
            </a:r>
            <a:r>
              <a:rPr lang="en-GB" sz="14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levels from the Kriging model</a:t>
            </a:r>
          </a:p>
        </p:txBody>
      </p:sp>
      <p:pic>
        <p:nvPicPr>
          <p:cNvPr id="5" name="Picture 4" descr="A picture containing text&#10;&#10;Description automatically generated">
            <a:extLst>
              <a:ext uri="{FF2B5EF4-FFF2-40B4-BE49-F238E27FC236}">
                <a16:creationId xmlns:a16="http://schemas.microsoft.com/office/drawing/2014/main" id="{898441E6-08BD-BA4A-2FC7-A7AD35096C17}"/>
              </a:ext>
            </a:extLst>
          </p:cNvPr>
          <p:cNvPicPr>
            <a:picLocks noChangeAspect="1"/>
          </p:cNvPicPr>
          <p:nvPr/>
        </p:nvPicPr>
        <p:blipFill>
          <a:blip r:embed="rId3"/>
          <a:stretch>
            <a:fillRect/>
          </a:stretch>
        </p:blipFill>
        <p:spPr>
          <a:xfrm>
            <a:off x="7782154" y="1495810"/>
            <a:ext cx="4289627" cy="2463721"/>
          </a:xfrm>
          <a:prstGeom prst="rect">
            <a:avLst/>
          </a:prstGeom>
        </p:spPr>
      </p:pic>
      <p:pic>
        <p:nvPicPr>
          <p:cNvPr id="6" name="Picture 5" descr="A graph of a function&#10;&#10;Description automatically generated">
            <a:extLst>
              <a:ext uri="{FF2B5EF4-FFF2-40B4-BE49-F238E27FC236}">
                <a16:creationId xmlns:a16="http://schemas.microsoft.com/office/drawing/2014/main" id="{9B1F3858-169B-F776-BD7D-8D89DF1E9A4B}"/>
              </a:ext>
            </a:extLst>
          </p:cNvPr>
          <p:cNvPicPr>
            <a:picLocks noChangeAspect="1"/>
          </p:cNvPicPr>
          <p:nvPr/>
        </p:nvPicPr>
        <p:blipFill>
          <a:blip r:embed="rId4"/>
          <a:stretch>
            <a:fillRect/>
          </a:stretch>
        </p:blipFill>
        <p:spPr>
          <a:xfrm>
            <a:off x="197232" y="1329273"/>
            <a:ext cx="3353176" cy="2954735"/>
          </a:xfrm>
          <a:prstGeom prst="rect">
            <a:avLst/>
          </a:prstGeom>
        </p:spPr>
      </p:pic>
      <p:sp>
        <p:nvSpPr>
          <p:cNvPr id="7" name="TextBox 6">
            <a:extLst>
              <a:ext uri="{FF2B5EF4-FFF2-40B4-BE49-F238E27FC236}">
                <a16:creationId xmlns:a16="http://schemas.microsoft.com/office/drawing/2014/main" id="{C1789FF8-0732-E76A-A3D6-3F6B134CD476}"/>
              </a:ext>
            </a:extLst>
          </p:cNvPr>
          <p:cNvSpPr txBox="1"/>
          <p:nvPr/>
        </p:nvSpPr>
        <p:spPr>
          <a:xfrm>
            <a:off x="310057" y="812767"/>
            <a:ext cx="1800236" cy="307777"/>
          </a:xfrm>
          <a:prstGeom prst="rect">
            <a:avLst/>
          </a:prstGeom>
          <a:noFill/>
        </p:spPr>
        <p:txBody>
          <a:bodyPr wrap="non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Variogram analysis</a:t>
            </a:r>
          </a:p>
        </p:txBody>
      </p:sp>
      <p:sp>
        <p:nvSpPr>
          <p:cNvPr id="8" name="Slide Number Placeholder 3">
            <a:extLst>
              <a:ext uri="{FF2B5EF4-FFF2-40B4-BE49-F238E27FC236}">
                <a16:creationId xmlns:a16="http://schemas.microsoft.com/office/drawing/2014/main" id="{51BA14F4-65C1-E133-23ED-20D2A88FC5B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37FA358C-4003-EE7E-5743-72B6E75B54C8}"/>
              </a:ext>
            </a:extLst>
          </p:cNvPr>
          <p:cNvSpPr txBox="1"/>
          <p:nvPr/>
        </p:nvSpPr>
        <p:spPr>
          <a:xfrm>
            <a:off x="315584" y="79662"/>
            <a:ext cx="3771866"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Week 6: Geostatistical Modelling</a:t>
            </a:r>
          </a:p>
        </p:txBody>
      </p:sp>
      <p:sp>
        <p:nvSpPr>
          <p:cNvPr id="10" name="TextBox 9">
            <a:extLst>
              <a:ext uri="{FF2B5EF4-FFF2-40B4-BE49-F238E27FC236}">
                <a16:creationId xmlns:a16="http://schemas.microsoft.com/office/drawing/2014/main" id="{DA1130B1-5E32-C893-2307-F3A982340705}"/>
              </a:ext>
            </a:extLst>
          </p:cNvPr>
          <p:cNvSpPr txBox="1"/>
          <p:nvPr/>
        </p:nvSpPr>
        <p:spPr>
          <a:xfrm>
            <a:off x="207065" y="4391552"/>
            <a:ext cx="11777869" cy="2062103"/>
          </a:xfrm>
          <a:prstGeom prst="rect">
            <a:avLst/>
          </a:prstGeom>
          <a:solidFill>
            <a:schemeClr val="accent1">
              <a:lumMod val="40000"/>
              <a:lumOff val="6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nugget</a:t>
            </a:r>
            <a:r>
              <a:rPr lang="en-GB" sz="1600" dirty="0">
                <a:latin typeface="Helvetica Neue" panose="02000503000000020004" pitchFamily="2" charset="0"/>
                <a:ea typeface="Helvetica Neue" panose="02000503000000020004" pitchFamily="2" charset="0"/>
                <a:cs typeface="Helvetica Neue" panose="02000503000000020004" pitchFamily="2" charset="0"/>
              </a:rPr>
              <a:t> is a small value of 3.6, which is an indication for evidence of spatial variability in the concentrations for SO</a:t>
            </a:r>
            <a:r>
              <a:rPr lang="en-GB"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600" dirty="0">
                <a:latin typeface="Helvetica Neue" panose="02000503000000020004" pitchFamily="2" charset="0"/>
                <a:ea typeface="Helvetica Neue" panose="02000503000000020004" pitchFamily="2" charset="0"/>
                <a:cs typeface="Helvetica Neue" panose="02000503000000020004" pitchFamily="2" charset="0"/>
              </a:rPr>
              <a:t> across sampling sites in USA.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range</a:t>
            </a:r>
            <a:r>
              <a:rPr lang="en-GB" sz="1600" dirty="0">
                <a:latin typeface="Helvetica Neue" panose="02000503000000020004" pitchFamily="2" charset="0"/>
                <a:ea typeface="Helvetica Neue" panose="02000503000000020004" pitchFamily="2" charset="0"/>
                <a:cs typeface="Helvetica Neue" panose="02000503000000020004" pitchFamily="2" charset="0"/>
              </a:rPr>
              <a:t> is 296,255m, which indicates that any separation distance above this value means that spatial autocorrelation in the observed levels of SO</a:t>
            </a:r>
            <a:r>
              <a:rPr lang="en-GB"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600" dirty="0">
                <a:latin typeface="Helvetica Neue" panose="02000503000000020004" pitchFamily="2" charset="0"/>
                <a:ea typeface="Helvetica Neue" panose="02000503000000020004" pitchFamily="2" charset="0"/>
                <a:cs typeface="Helvetica Neue" panose="02000503000000020004" pitchFamily="2" charset="0"/>
              </a:rPr>
              <a:t> between points are no longer similar. However, points with a separation distance less than 296,255m indicated that their SO</a:t>
            </a:r>
            <a:r>
              <a:rPr lang="en-GB"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600" dirty="0">
                <a:latin typeface="Helvetica Neue" panose="02000503000000020004" pitchFamily="2" charset="0"/>
                <a:ea typeface="Helvetica Neue" panose="02000503000000020004" pitchFamily="2" charset="0"/>
                <a:cs typeface="Helvetica Neue" panose="02000503000000020004" pitchFamily="2" charset="0"/>
              </a:rPr>
              <a:t> values are similar. For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partial sill</a:t>
            </a:r>
            <a:r>
              <a:rPr lang="en-GB" sz="1600" dirty="0">
                <a:latin typeface="Helvetica Neue" panose="02000503000000020004" pitchFamily="2" charset="0"/>
                <a:ea typeface="Helvetica Neue" panose="02000503000000020004" pitchFamily="2" charset="0"/>
                <a:cs typeface="Helvetica Neue" panose="02000503000000020004" pitchFamily="2" charset="0"/>
              </a:rPr>
              <a:t>, within this range for the Semivariance i.e., 3.6 and 55.9 – is the values are spatially autocorrelated.</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Along the belt of the following states – Missouri, Tennessee, Kentucky and Illinois, the predicted concentration of SO</a:t>
            </a:r>
            <a:r>
              <a:rPr lang="en-GB"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600" dirty="0">
                <a:latin typeface="Helvetica Neue" panose="02000503000000020004" pitchFamily="2" charset="0"/>
                <a:ea typeface="Helvetica Neue" panose="02000503000000020004" pitchFamily="2" charset="0"/>
                <a:cs typeface="Helvetica Neue" panose="02000503000000020004" pitchFamily="2" charset="0"/>
              </a:rPr>
              <a:t> levels exceeds +40ppb, whereas there are pockets in Texas where concentrations of SO</a:t>
            </a:r>
            <a:r>
              <a:rPr lang="en-GB"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600" dirty="0">
                <a:latin typeface="Helvetica Neue" panose="02000503000000020004" pitchFamily="2" charset="0"/>
                <a:ea typeface="Helvetica Neue" panose="02000503000000020004" pitchFamily="2" charset="0"/>
                <a:cs typeface="Helvetica Neue" panose="02000503000000020004" pitchFamily="2" charset="0"/>
              </a:rPr>
              <a:t> are a cause for concern i.e., 30-39.9ppb. </a:t>
            </a:r>
          </a:p>
        </p:txBody>
      </p:sp>
    </p:spTree>
    <p:extLst>
      <p:ext uri="{BB962C8B-B14F-4D97-AF65-F5344CB8AC3E}">
        <p14:creationId xmlns:p14="http://schemas.microsoft.com/office/powerpoint/2010/main" val="970669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8290B6-B994-52CD-EDB5-CE9E7CC5EC41}"/>
              </a:ext>
            </a:extLst>
          </p:cNvPr>
          <p:cNvSpPr txBox="1"/>
          <p:nvPr/>
        </p:nvSpPr>
        <p:spPr>
          <a:xfrm>
            <a:off x="315584" y="79662"/>
            <a:ext cx="5407571"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Week 7 and 8: Spatial Regression and GWRs [1]</a:t>
            </a:r>
          </a:p>
        </p:txBody>
      </p:sp>
      <p:pic>
        <p:nvPicPr>
          <p:cNvPr id="3" name="Picture 2">
            <a:extLst>
              <a:ext uri="{FF2B5EF4-FFF2-40B4-BE49-F238E27FC236}">
                <a16:creationId xmlns:a16="http://schemas.microsoft.com/office/drawing/2014/main" id="{7E54E7D5-EA5A-AF93-20FD-454FA0F5F0A1}"/>
              </a:ext>
            </a:extLst>
          </p:cNvPr>
          <p:cNvPicPr>
            <a:picLocks noChangeAspect="1"/>
          </p:cNvPicPr>
          <p:nvPr/>
        </p:nvPicPr>
        <p:blipFill rotWithShape="1">
          <a:blip r:embed="rId2"/>
          <a:srcRect t="10880" b="10570"/>
          <a:stretch/>
        </p:blipFill>
        <p:spPr>
          <a:xfrm>
            <a:off x="117534" y="598989"/>
            <a:ext cx="6072835" cy="4192929"/>
          </a:xfrm>
          <a:prstGeom prst="rect">
            <a:avLst/>
          </a:prstGeom>
          <a:ln>
            <a:solidFill>
              <a:schemeClr val="accent1"/>
            </a:solidFill>
          </a:ln>
        </p:spPr>
      </p:pic>
      <p:graphicFrame>
        <p:nvGraphicFramePr>
          <p:cNvPr id="4" name="Table 6">
            <a:extLst>
              <a:ext uri="{FF2B5EF4-FFF2-40B4-BE49-F238E27FC236}">
                <a16:creationId xmlns:a16="http://schemas.microsoft.com/office/drawing/2014/main" id="{A34D0125-C0E2-9AA8-EE41-DDFE25F3C7C2}"/>
              </a:ext>
            </a:extLst>
          </p:cNvPr>
          <p:cNvGraphicFramePr>
            <a:graphicFrameLocks noGrp="1"/>
          </p:cNvGraphicFramePr>
          <p:nvPr>
            <p:extLst>
              <p:ext uri="{D42A27DB-BD31-4B8C-83A1-F6EECF244321}">
                <p14:modId xmlns:p14="http://schemas.microsoft.com/office/powerpoint/2010/main" val="129637640"/>
              </p:ext>
            </p:extLst>
          </p:nvPr>
        </p:nvGraphicFramePr>
        <p:xfrm>
          <a:off x="6504972" y="1357758"/>
          <a:ext cx="5231755" cy="2321428"/>
        </p:xfrm>
        <a:graphic>
          <a:graphicData uri="http://schemas.openxmlformats.org/drawingml/2006/table">
            <a:tbl>
              <a:tblPr firstRow="1" bandRow="1">
                <a:tableStyleId>{5940675A-B579-460E-94D1-54222C63F5DA}</a:tableStyleId>
              </a:tblPr>
              <a:tblGrid>
                <a:gridCol w="1533645">
                  <a:extLst>
                    <a:ext uri="{9D8B030D-6E8A-4147-A177-3AD203B41FA5}">
                      <a16:colId xmlns:a16="http://schemas.microsoft.com/office/drawing/2014/main" val="1514537669"/>
                    </a:ext>
                  </a:extLst>
                </a:gridCol>
                <a:gridCol w="1122745">
                  <a:extLst>
                    <a:ext uri="{9D8B030D-6E8A-4147-A177-3AD203B41FA5}">
                      <a16:colId xmlns:a16="http://schemas.microsoft.com/office/drawing/2014/main" val="637581251"/>
                    </a:ext>
                  </a:extLst>
                </a:gridCol>
                <a:gridCol w="995422">
                  <a:extLst>
                    <a:ext uri="{9D8B030D-6E8A-4147-A177-3AD203B41FA5}">
                      <a16:colId xmlns:a16="http://schemas.microsoft.com/office/drawing/2014/main" val="2024462022"/>
                    </a:ext>
                  </a:extLst>
                </a:gridCol>
                <a:gridCol w="1579943">
                  <a:extLst>
                    <a:ext uri="{9D8B030D-6E8A-4147-A177-3AD203B41FA5}">
                      <a16:colId xmlns:a16="http://schemas.microsoft.com/office/drawing/2014/main" val="3917082316"/>
                    </a:ext>
                  </a:extLst>
                </a:gridCol>
              </a:tblGrid>
              <a:tr h="502990">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Variable(s)</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Linear</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Lag (Y)</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GWR</a:t>
                      </a:r>
                    </a:p>
                  </a:txBody>
                  <a:tcPr/>
                </a:tc>
                <a:extLst>
                  <a:ext uri="{0D108BD9-81ED-4DB2-BD59-A6C34878D82A}">
                    <a16:rowId xmlns:a16="http://schemas.microsoft.com/office/drawing/2014/main" val="2327877463"/>
                  </a:ext>
                </a:extLst>
              </a:tr>
              <a:tr h="348407">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log(Income)</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1.267*</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extLst>
                  <a:ext uri="{0D108BD9-81ED-4DB2-BD59-A6C34878D82A}">
                    <a16:rowId xmlns:a16="http://schemas.microsoft.com/office/drawing/2014/main" val="3750184162"/>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log(Deprivation)</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0.045*</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0.137</a:t>
                      </a:r>
                    </a:p>
                  </a:txBody>
                  <a:tcPr/>
                </a:tc>
                <a:extLst>
                  <a:ext uri="{0D108BD9-81ED-4DB2-BD59-A6C34878D82A}">
                    <a16:rowId xmlns:a16="http://schemas.microsoft.com/office/drawing/2014/main" val="1435407931"/>
                  </a:ext>
                </a:extLst>
              </a:tr>
              <a:tr h="317291">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log(PTAL)</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0.011*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0.030</a:t>
                      </a:r>
                    </a:p>
                  </a:txBody>
                  <a:tcPr/>
                </a:tc>
                <a:extLst>
                  <a:ext uri="{0D108BD9-81ED-4DB2-BD59-A6C34878D82A}">
                    <a16:rowId xmlns:a16="http://schemas.microsoft.com/office/drawing/2014/main" val="1579921295"/>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AIC</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-8510.8</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-9863.3</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-11242</a:t>
                      </a:r>
                    </a:p>
                  </a:txBody>
                  <a:tcPr>
                    <a:solidFill>
                      <a:schemeClr val="accent6"/>
                    </a:solidFill>
                  </a:tcPr>
                </a:tc>
                <a:extLst>
                  <a:ext uri="{0D108BD9-81ED-4DB2-BD59-A6C34878D82A}">
                    <a16:rowId xmlns:a16="http://schemas.microsoft.com/office/drawing/2014/main" val="2936623001"/>
                  </a:ext>
                </a:extLst>
              </a:tr>
              <a:tr h="5029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GB" sz="1400" baseline="30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0.7889 (78.89%)</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0.9318 </a:t>
                      </a:r>
                    </a:p>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(93.18%)</a:t>
                      </a:r>
                    </a:p>
                  </a:txBody>
                  <a:tcPr/>
                </a:tc>
                <a:extLst>
                  <a:ext uri="{0D108BD9-81ED-4DB2-BD59-A6C34878D82A}">
                    <a16:rowId xmlns:a16="http://schemas.microsoft.com/office/drawing/2014/main" val="1378499109"/>
                  </a:ext>
                </a:extLst>
              </a:tr>
            </a:tbl>
          </a:graphicData>
        </a:graphic>
      </p:graphicFrame>
      <p:sp>
        <p:nvSpPr>
          <p:cNvPr id="5" name="TextBox 4">
            <a:extLst>
              <a:ext uri="{FF2B5EF4-FFF2-40B4-BE49-F238E27FC236}">
                <a16:creationId xmlns:a16="http://schemas.microsoft.com/office/drawing/2014/main" id="{FAF96261-19C4-DB97-BEB0-8788B23839CC}"/>
              </a:ext>
            </a:extLst>
          </p:cNvPr>
          <p:cNvSpPr txBox="1"/>
          <p:nvPr/>
        </p:nvSpPr>
        <p:spPr>
          <a:xfrm>
            <a:off x="117534" y="4886784"/>
            <a:ext cx="6072835" cy="1569660"/>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Examining the residuals for determining spatial patterning and evidence of spatial autocorrelation. Moran’s I test was 0.475 (p &lt; 0.001) meaning that the residuals are clustered.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Broadly, there’s an over-estimation in the house-price and spatial aspects needs to be accounted for.</a:t>
            </a:r>
          </a:p>
        </p:txBody>
      </p:sp>
      <p:sp>
        <p:nvSpPr>
          <p:cNvPr id="6" name="TextBox 5">
            <a:extLst>
              <a:ext uri="{FF2B5EF4-FFF2-40B4-BE49-F238E27FC236}">
                <a16:creationId xmlns:a16="http://schemas.microsoft.com/office/drawing/2014/main" id="{7DF514F1-8328-B17B-9DAE-2E02A7D3E645}"/>
              </a:ext>
            </a:extLst>
          </p:cNvPr>
          <p:cNvSpPr txBox="1"/>
          <p:nvPr/>
        </p:nvSpPr>
        <p:spPr>
          <a:xfrm>
            <a:off x="6452885" y="549148"/>
            <a:ext cx="5231756"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Modelled results in table are from Linear, Spatial Lag (Y) and GWR regression model</a:t>
            </a:r>
          </a:p>
        </p:txBody>
      </p:sp>
      <p:sp>
        <p:nvSpPr>
          <p:cNvPr id="7" name="TextBox 6">
            <a:extLst>
              <a:ext uri="{FF2B5EF4-FFF2-40B4-BE49-F238E27FC236}">
                <a16:creationId xmlns:a16="http://schemas.microsoft.com/office/drawing/2014/main" id="{BC52FB8B-B157-207F-BCF9-F848A7741DBD}"/>
              </a:ext>
            </a:extLst>
          </p:cNvPr>
          <p:cNvSpPr txBox="1"/>
          <p:nvPr/>
        </p:nvSpPr>
        <p:spPr>
          <a:xfrm>
            <a:off x="6504971" y="3940013"/>
            <a:ext cx="5127583" cy="1077218"/>
          </a:xfrm>
          <a:prstGeom prst="rect">
            <a:avLst/>
          </a:prstGeom>
          <a:solidFill>
            <a:schemeClr val="accent1">
              <a:lumMod val="40000"/>
              <a:lumOff val="60000"/>
            </a:schemeClr>
          </a:solidFill>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The GWR model is better than the linear and Spatial Lag regression. We take the model with the highest R-squared value, as well as the lowest AIC value.</a:t>
            </a:r>
          </a:p>
        </p:txBody>
      </p:sp>
      <p:sp>
        <p:nvSpPr>
          <p:cNvPr id="8" name="TextBox 7">
            <a:extLst>
              <a:ext uri="{FF2B5EF4-FFF2-40B4-BE49-F238E27FC236}">
                <a16:creationId xmlns:a16="http://schemas.microsoft.com/office/drawing/2014/main" id="{FEE751FD-0BDC-88EC-4289-4DDDA80B3DC6}"/>
              </a:ext>
            </a:extLst>
          </p:cNvPr>
          <p:cNvSpPr txBox="1"/>
          <p:nvPr/>
        </p:nvSpPr>
        <p:spPr>
          <a:xfrm>
            <a:off x="6504972" y="135925"/>
            <a:ext cx="3727048"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Global estimates</a:t>
            </a:r>
          </a:p>
        </p:txBody>
      </p:sp>
      <p:sp>
        <p:nvSpPr>
          <p:cNvPr id="9" name="Slide Number Placeholder 3">
            <a:extLst>
              <a:ext uri="{FF2B5EF4-FFF2-40B4-BE49-F238E27FC236}">
                <a16:creationId xmlns:a16="http://schemas.microsoft.com/office/drawing/2014/main" id="{AA193F60-2ECE-11B7-B558-2E7A247A806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882752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492</TotalTime>
  <Words>3624</Words>
  <Application>Microsoft Macintosh PowerPoint</Application>
  <PresentationFormat>Widescreen</PresentationFormat>
  <Paragraphs>391</Paragraphs>
  <Slides>37</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Aptos</vt:lpstr>
      <vt:lpstr>Aptos Display</vt:lpstr>
      <vt:lpstr>Arial</vt:lpstr>
      <vt:lpstr>Courier</vt:lpstr>
      <vt:lpstr>Helvetica</vt:lpstr>
      <vt:lpstr>Helvetica Neue</vt:lpstr>
      <vt:lpstr>Helvetica Neue Light</vt:lpstr>
      <vt:lpstr>Helvetica Neue Thin</vt:lpstr>
      <vt:lpstr>Helvetica Neue Thin</vt:lpstr>
      <vt:lpstr>Wingdings</vt:lpstr>
      <vt:lpstr>Office Theme</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Use a Reference Management Tool</vt:lpstr>
      <vt:lpstr>PowerPoint Presentation</vt:lpstr>
      <vt:lpstr>Guidance on setting-up free online reference management software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Musah, Anwar</dc:creator>
  <cp:lastModifiedBy>Musah, Anwar</cp:lastModifiedBy>
  <cp:revision>6</cp:revision>
  <dcterms:created xsi:type="dcterms:W3CDTF">2025-11-17T10:15:06Z</dcterms:created>
  <dcterms:modified xsi:type="dcterms:W3CDTF">2025-12-08T07:20:51Z</dcterms:modified>
</cp:coreProperties>
</file>